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313" r:id="rId3"/>
    <p:sldId id="312" r:id="rId4"/>
    <p:sldId id="310" r:id="rId5"/>
    <p:sldId id="314" r:id="rId6"/>
    <p:sldId id="311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5" autoAdjust="0"/>
  </p:normalViewPr>
  <p:slideViewPr>
    <p:cSldViewPr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2D9A7-FB81-4A90-96D1-F2850518DBC1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A2640FC-2401-4AC8-A402-19FF1EBD62BF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800" dirty="0">
              <a:latin typeface="Verdana" panose="020B0604030504040204" pitchFamily="34" charset="0"/>
              <a:ea typeface="Verdana" panose="020B0604030504040204" pitchFamily="34" charset="0"/>
            </a:rPr>
            <a:t>Неравные стартовые возможности и разобщенность социальных групп</a:t>
          </a:r>
        </a:p>
      </dgm:t>
    </dgm:pt>
    <dgm:pt modelId="{22512307-AEBF-4F2F-A7F9-10C5F9496685}" type="parTrans" cxnId="{E8DAC7B1-1C7C-4ECE-98E3-BFE38C95FB85}">
      <dgm:prSet/>
      <dgm:spPr/>
      <dgm:t>
        <a:bodyPr/>
        <a:lstStyle/>
        <a:p>
          <a:pPr>
            <a:lnSpc>
              <a:spcPct val="80000"/>
            </a:lnSpc>
          </a:pPr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DE9F6DB-C7DD-4787-AA52-6AB128AE1EA5}" type="sibTrans" cxnId="{E8DAC7B1-1C7C-4ECE-98E3-BFE38C95FB85}">
      <dgm:prSet/>
      <dgm:spPr/>
      <dgm:t>
        <a:bodyPr/>
        <a:lstStyle/>
        <a:p>
          <a:pPr>
            <a:lnSpc>
              <a:spcPct val="80000"/>
            </a:lnSpc>
          </a:pPr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1145B03-473F-484B-85D7-62F50F76B178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800" dirty="0">
              <a:latin typeface="Verdana" panose="020B0604030504040204" pitchFamily="34" charset="0"/>
              <a:ea typeface="Verdana" panose="020B0604030504040204" pitchFamily="34" charset="0"/>
            </a:rPr>
            <a:t>Стремительное развитие искусственного интеллекта и цифровых технологий</a:t>
          </a:r>
        </a:p>
      </dgm:t>
    </dgm:pt>
    <dgm:pt modelId="{DCE47B1A-0556-4E97-9BF9-06F08B1197E1}" type="parTrans" cxnId="{84A45384-5858-4F38-B5D1-0AD4114A8278}">
      <dgm:prSet/>
      <dgm:spPr/>
      <dgm:t>
        <a:bodyPr/>
        <a:lstStyle/>
        <a:p>
          <a:pPr>
            <a:lnSpc>
              <a:spcPct val="80000"/>
            </a:lnSpc>
          </a:pPr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1EC9CB-014C-4C61-931C-AC567A64FCBC}" type="sibTrans" cxnId="{84A45384-5858-4F38-B5D1-0AD4114A8278}">
      <dgm:prSet/>
      <dgm:spPr/>
      <dgm:t>
        <a:bodyPr/>
        <a:lstStyle/>
        <a:p>
          <a:pPr>
            <a:lnSpc>
              <a:spcPct val="80000"/>
            </a:lnSpc>
          </a:pPr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748DD8F-42BE-45FB-AF5E-1F5407AE56AE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800" dirty="0">
              <a:latin typeface="Verdana" panose="020B0604030504040204" pitchFamily="34" charset="0"/>
              <a:ea typeface="Verdana" panose="020B0604030504040204" pitchFamily="34" charset="0"/>
            </a:rPr>
            <a:t>Трансформация миропорядка и ценностная война против России</a:t>
          </a:r>
        </a:p>
      </dgm:t>
    </dgm:pt>
    <dgm:pt modelId="{F6D58007-AD13-4847-901F-2972FEE7E478}" type="parTrans" cxnId="{69BF8882-C8FE-49F4-B3B8-C3CA1A44D315}">
      <dgm:prSet/>
      <dgm:spPr/>
      <dgm:t>
        <a:bodyPr/>
        <a:lstStyle/>
        <a:p>
          <a:pPr>
            <a:lnSpc>
              <a:spcPct val="80000"/>
            </a:lnSpc>
          </a:pPr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E144832-80D9-4A22-B95A-D66191D2CB7B}" type="sibTrans" cxnId="{69BF8882-C8FE-49F4-B3B8-C3CA1A44D315}">
      <dgm:prSet/>
      <dgm:spPr/>
      <dgm:t>
        <a:bodyPr/>
        <a:lstStyle/>
        <a:p>
          <a:pPr>
            <a:lnSpc>
              <a:spcPct val="80000"/>
            </a:lnSpc>
          </a:pPr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0474F4D-8990-472A-AE19-40E0B1CF2519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800" dirty="0">
              <a:latin typeface="Verdana" panose="020B0604030504040204" pitchFamily="34" charset="0"/>
              <a:ea typeface="Verdana" panose="020B0604030504040204" pitchFamily="34" charset="0"/>
            </a:rPr>
            <a:t>Демографическая яма</a:t>
          </a:r>
        </a:p>
      </dgm:t>
    </dgm:pt>
    <dgm:pt modelId="{2C9386D1-043F-41E1-991A-95C287E927B9}" type="parTrans" cxnId="{8C6EC957-88D1-4DE4-8FD0-F3F92DC04D00}">
      <dgm:prSet/>
      <dgm:spPr/>
      <dgm:t>
        <a:bodyPr/>
        <a:lstStyle/>
        <a:p>
          <a:pPr>
            <a:lnSpc>
              <a:spcPct val="80000"/>
            </a:lnSpc>
          </a:pPr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276D259-EEC1-464F-AF62-01C07B3705A4}" type="sibTrans" cxnId="{8C6EC957-88D1-4DE4-8FD0-F3F92DC04D00}">
      <dgm:prSet/>
      <dgm:spPr/>
      <dgm:t>
        <a:bodyPr/>
        <a:lstStyle/>
        <a:p>
          <a:pPr>
            <a:lnSpc>
              <a:spcPct val="80000"/>
            </a:lnSpc>
          </a:pPr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90C8D7D-D759-4D1C-811A-584E16B8FD88}">
      <dgm:prSet custT="1"/>
      <dgm:spPr/>
      <dgm:t>
        <a:bodyPr/>
        <a:lstStyle/>
        <a:p>
          <a:r>
            <a:rPr lang="ru-RU" sz="1800" dirty="0">
              <a:latin typeface="Verdana" panose="020B0604030504040204" pitchFamily="34" charset="0"/>
              <a:ea typeface="Verdana" panose="020B0604030504040204" pitchFamily="34" charset="0"/>
            </a:rPr>
            <a:t>Необходимость обеспечения научно-технологического лидерства и устойчивой и динамичной экономики</a:t>
          </a:r>
        </a:p>
      </dgm:t>
    </dgm:pt>
    <dgm:pt modelId="{BFE46D24-2DE5-477E-9B54-6CE9C9EE0990}" type="parTrans" cxnId="{E87D7490-C85C-45F6-AAD9-5DFE1100BA35}">
      <dgm:prSet/>
      <dgm:spPr/>
      <dgm:t>
        <a:bodyPr/>
        <a:lstStyle/>
        <a:p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917DECA-1177-4008-8137-C0C43083D24B}" type="sibTrans" cxnId="{E87D7490-C85C-45F6-AAD9-5DFE1100BA35}">
      <dgm:prSet/>
      <dgm:spPr/>
      <dgm:t>
        <a:bodyPr/>
        <a:lstStyle/>
        <a:p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2B80C8F-A877-407E-988D-8C51844DA3EB}" type="pres">
      <dgm:prSet presAssocID="{A692D9A7-FB81-4A90-96D1-F2850518DBC1}" presName="linear" presStyleCnt="0">
        <dgm:presLayoutVars>
          <dgm:dir/>
          <dgm:animLvl val="lvl"/>
          <dgm:resizeHandles val="exact"/>
        </dgm:presLayoutVars>
      </dgm:prSet>
      <dgm:spPr/>
    </dgm:pt>
    <dgm:pt modelId="{332886B8-0091-4AE9-9FD2-AE39E6F23C05}" type="pres">
      <dgm:prSet presAssocID="{7A2640FC-2401-4AC8-A402-19FF1EBD62BF}" presName="parentLin" presStyleCnt="0"/>
      <dgm:spPr/>
    </dgm:pt>
    <dgm:pt modelId="{F1C4B046-473D-432F-987B-74BA38277E54}" type="pres">
      <dgm:prSet presAssocID="{7A2640FC-2401-4AC8-A402-19FF1EBD62BF}" presName="parentLeftMargin" presStyleLbl="node1" presStyleIdx="0" presStyleCnt="5"/>
      <dgm:spPr/>
    </dgm:pt>
    <dgm:pt modelId="{C28161D0-E408-4D0E-AA59-61FC1ACA3F7A}" type="pres">
      <dgm:prSet presAssocID="{7A2640FC-2401-4AC8-A402-19FF1EBD62BF}" presName="parentText" presStyleLbl="node1" presStyleIdx="0" presStyleCnt="5" custScaleX="127055">
        <dgm:presLayoutVars>
          <dgm:chMax val="0"/>
          <dgm:bulletEnabled val="1"/>
        </dgm:presLayoutVars>
      </dgm:prSet>
      <dgm:spPr/>
    </dgm:pt>
    <dgm:pt modelId="{4B26A1B6-1287-464F-9D09-49156DEE891A}" type="pres">
      <dgm:prSet presAssocID="{7A2640FC-2401-4AC8-A402-19FF1EBD62BF}" presName="negativeSpace" presStyleCnt="0"/>
      <dgm:spPr/>
    </dgm:pt>
    <dgm:pt modelId="{98A3C217-630F-4E42-955B-7595719625A0}" type="pres">
      <dgm:prSet presAssocID="{7A2640FC-2401-4AC8-A402-19FF1EBD62BF}" presName="childText" presStyleLbl="conFgAcc1" presStyleIdx="0" presStyleCnt="5">
        <dgm:presLayoutVars>
          <dgm:bulletEnabled val="1"/>
        </dgm:presLayoutVars>
      </dgm:prSet>
      <dgm:spPr/>
    </dgm:pt>
    <dgm:pt modelId="{EB612DCD-2A04-49A4-AE32-5E5CB513D113}" type="pres">
      <dgm:prSet presAssocID="{DDE9F6DB-C7DD-4787-AA52-6AB128AE1EA5}" presName="spaceBetweenRectangles" presStyleCnt="0"/>
      <dgm:spPr/>
    </dgm:pt>
    <dgm:pt modelId="{4C0478E7-E748-4626-BC40-14A576268638}" type="pres">
      <dgm:prSet presAssocID="{890C8D7D-D759-4D1C-811A-584E16B8FD88}" presName="parentLin" presStyleCnt="0"/>
      <dgm:spPr/>
    </dgm:pt>
    <dgm:pt modelId="{75B7AEC2-50FE-413D-9125-45F734D51A56}" type="pres">
      <dgm:prSet presAssocID="{890C8D7D-D759-4D1C-811A-584E16B8FD88}" presName="parentLeftMargin" presStyleLbl="node1" presStyleIdx="0" presStyleCnt="5"/>
      <dgm:spPr/>
    </dgm:pt>
    <dgm:pt modelId="{19A01AE1-5457-48E2-A0CE-10F007D859E2}" type="pres">
      <dgm:prSet presAssocID="{890C8D7D-D759-4D1C-811A-584E16B8FD88}" presName="parentText" presStyleLbl="node1" presStyleIdx="1" presStyleCnt="5" custScaleX="127055">
        <dgm:presLayoutVars>
          <dgm:chMax val="0"/>
          <dgm:bulletEnabled val="1"/>
        </dgm:presLayoutVars>
      </dgm:prSet>
      <dgm:spPr/>
    </dgm:pt>
    <dgm:pt modelId="{88BC845C-0778-4ACE-8161-DDCCBF86DBD4}" type="pres">
      <dgm:prSet presAssocID="{890C8D7D-D759-4D1C-811A-584E16B8FD88}" presName="negativeSpace" presStyleCnt="0"/>
      <dgm:spPr/>
    </dgm:pt>
    <dgm:pt modelId="{5A613670-24FE-4956-A8CE-5B1F94530C8F}" type="pres">
      <dgm:prSet presAssocID="{890C8D7D-D759-4D1C-811A-584E16B8FD88}" presName="childText" presStyleLbl="conFgAcc1" presStyleIdx="1" presStyleCnt="5">
        <dgm:presLayoutVars>
          <dgm:bulletEnabled val="1"/>
        </dgm:presLayoutVars>
      </dgm:prSet>
      <dgm:spPr/>
    </dgm:pt>
    <dgm:pt modelId="{B7F385AE-A562-45E8-94BB-286D8D95E536}" type="pres">
      <dgm:prSet presAssocID="{B917DECA-1177-4008-8137-C0C43083D24B}" presName="spaceBetweenRectangles" presStyleCnt="0"/>
      <dgm:spPr/>
    </dgm:pt>
    <dgm:pt modelId="{8FDC5B11-81FC-4311-AE56-48DCCFFC538F}" type="pres">
      <dgm:prSet presAssocID="{B1145B03-473F-484B-85D7-62F50F76B178}" presName="parentLin" presStyleCnt="0"/>
      <dgm:spPr/>
    </dgm:pt>
    <dgm:pt modelId="{05713093-F233-4AC3-BAB0-8CEA223D40EB}" type="pres">
      <dgm:prSet presAssocID="{B1145B03-473F-484B-85D7-62F50F76B178}" presName="parentLeftMargin" presStyleLbl="node1" presStyleIdx="1" presStyleCnt="5"/>
      <dgm:spPr/>
    </dgm:pt>
    <dgm:pt modelId="{7FE26A97-DBFE-4251-8CF5-7E4D1C41EAB8}" type="pres">
      <dgm:prSet presAssocID="{B1145B03-473F-484B-85D7-62F50F76B178}" presName="parentText" presStyleLbl="node1" presStyleIdx="2" presStyleCnt="5" custScaleX="127055">
        <dgm:presLayoutVars>
          <dgm:chMax val="0"/>
          <dgm:bulletEnabled val="1"/>
        </dgm:presLayoutVars>
      </dgm:prSet>
      <dgm:spPr/>
    </dgm:pt>
    <dgm:pt modelId="{5F01EBF3-D15C-47FC-A335-6E2BAD8B8725}" type="pres">
      <dgm:prSet presAssocID="{B1145B03-473F-484B-85D7-62F50F76B178}" presName="negativeSpace" presStyleCnt="0"/>
      <dgm:spPr/>
    </dgm:pt>
    <dgm:pt modelId="{AA2BB642-0583-48E8-A385-D6386C63F91E}" type="pres">
      <dgm:prSet presAssocID="{B1145B03-473F-484B-85D7-62F50F76B178}" presName="childText" presStyleLbl="conFgAcc1" presStyleIdx="2" presStyleCnt="5">
        <dgm:presLayoutVars>
          <dgm:bulletEnabled val="1"/>
        </dgm:presLayoutVars>
      </dgm:prSet>
      <dgm:spPr/>
    </dgm:pt>
    <dgm:pt modelId="{E29987BE-BC14-47CA-B096-6A82373A8452}" type="pres">
      <dgm:prSet presAssocID="{481EC9CB-014C-4C61-931C-AC567A64FCBC}" presName="spaceBetweenRectangles" presStyleCnt="0"/>
      <dgm:spPr/>
    </dgm:pt>
    <dgm:pt modelId="{8BAE035A-5176-44FE-8AE6-57239417087D}" type="pres">
      <dgm:prSet presAssocID="{1748DD8F-42BE-45FB-AF5E-1F5407AE56AE}" presName="parentLin" presStyleCnt="0"/>
      <dgm:spPr/>
    </dgm:pt>
    <dgm:pt modelId="{4EDD74D4-76F9-4BD2-92B9-CCCF61A7CFFC}" type="pres">
      <dgm:prSet presAssocID="{1748DD8F-42BE-45FB-AF5E-1F5407AE56AE}" presName="parentLeftMargin" presStyleLbl="node1" presStyleIdx="2" presStyleCnt="5"/>
      <dgm:spPr/>
    </dgm:pt>
    <dgm:pt modelId="{77841249-F29B-4B4A-BCEC-CC57C5AB3874}" type="pres">
      <dgm:prSet presAssocID="{1748DD8F-42BE-45FB-AF5E-1F5407AE56AE}" presName="parentText" presStyleLbl="node1" presStyleIdx="3" presStyleCnt="5" custScaleX="127055">
        <dgm:presLayoutVars>
          <dgm:chMax val="0"/>
          <dgm:bulletEnabled val="1"/>
        </dgm:presLayoutVars>
      </dgm:prSet>
      <dgm:spPr/>
    </dgm:pt>
    <dgm:pt modelId="{B5064FCA-133E-4703-A6E5-6B52BA8A8BFB}" type="pres">
      <dgm:prSet presAssocID="{1748DD8F-42BE-45FB-AF5E-1F5407AE56AE}" presName="negativeSpace" presStyleCnt="0"/>
      <dgm:spPr/>
    </dgm:pt>
    <dgm:pt modelId="{B2588544-3716-4383-B8F7-3B4847197FA0}" type="pres">
      <dgm:prSet presAssocID="{1748DD8F-42BE-45FB-AF5E-1F5407AE56AE}" presName="childText" presStyleLbl="conFgAcc1" presStyleIdx="3" presStyleCnt="5">
        <dgm:presLayoutVars>
          <dgm:bulletEnabled val="1"/>
        </dgm:presLayoutVars>
      </dgm:prSet>
      <dgm:spPr/>
    </dgm:pt>
    <dgm:pt modelId="{774B4FED-1A4A-453A-89C8-B9FBDE759AE6}" type="pres">
      <dgm:prSet presAssocID="{1E144832-80D9-4A22-B95A-D66191D2CB7B}" presName="spaceBetweenRectangles" presStyleCnt="0"/>
      <dgm:spPr/>
    </dgm:pt>
    <dgm:pt modelId="{AC30840B-F9D1-4043-A974-13062871D1F9}" type="pres">
      <dgm:prSet presAssocID="{10474F4D-8990-472A-AE19-40E0B1CF2519}" presName="parentLin" presStyleCnt="0"/>
      <dgm:spPr/>
    </dgm:pt>
    <dgm:pt modelId="{B8DDB54C-FAAA-4661-9828-B2435A831DB5}" type="pres">
      <dgm:prSet presAssocID="{10474F4D-8990-472A-AE19-40E0B1CF2519}" presName="parentLeftMargin" presStyleLbl="node1" presStyleIdx="3" presStyleCnt="5"/>
      <dgm:spPr/>
    </dgm:pt>
    <dgm:pt modelId="{4321856D-2E54-49A7-8D3F-A947DB20D982}" type="pres">
      <dgm:prSet presAssocID="{10474F4D-8990-472A-AE19-40E0B1CF2519}" presName="parentText" presStyleLbl="node1" presStyleIdx="4" presStyleCnt="5" custScaleX="127054">
        <dgm:presLayoutVars>
          <dgm:chMax val="0"/>
          <dgm:bulletEnabled val="1"/>
        </dgm:presLayoutVars>
      </dgm:prSet>
      <dgm:spPr/>
    </dgm:pt>
    <dgm:pt modelId="{34FA27FB-C6E2-443A-A83A-25EC0456F90D}" type="pres">
      <dgm:prSet presAssocID="{10474F4D-8990-472A-AE19-40E0B1CF2519}" presName="negativeSpace" presStyleCnt="0"/>
      <dgm:spPr/>
    </dgm:pt>
    <dgm:pt modelId="{112936BD-0967-46B4-85FF-8CC20E7821A1}" type="pres">
      <dgm:prSet presAssocID="{10474F4D-8990-472A-AE19-40E0B1CF251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7B75B01-89C7-4E44-811B-3787115F99A0}" type="presOf" srcId="{890C8D7D-D759-4D1C-811A-584E16B8FD88}" destId="{75B7AEC2-50FE-413D-9125-45F734D51A56}" srcOrd="0" destOrd="0" presId="urn:microsoft.com/office/officeart/2005/8/layout/list1"/>
    <dgm:cxn modelId="{BDD05804-3EFA-4C14-A584-D97898D82C11}" type="presOf" srcId="{B1145B03-473F-484B-85D7-62F50F76B178}" destId="{7FE26A97-DBFE-4251-8CF5-7E4D1C41EAB8}" srcOrd="1" destOrd="0" presId="urn:microsoft.com/office/officeart/2005/8/layout/list1"/>
    <dgm:cxn modelId="{5F99E720-C3B4-490B-9E39-49C591DA9F3E}" type="presOf" srcId="{7A2640FC-2401-4AC8-A402-19FF1EBD62BF}" destId="{F1C4B046-473D-432F-987B-74BA38277E54}" srcOrd="0" destOrd="0" presId="urn:microsoft.com/office/officeart/2005/8/layout/list1"/>
    <dgm:cxn modelId="{4ABFA72C-E6D6-4614-BE66-6BFC21878926}" type="presOf" srcId="{10474F4D-8990-472A-AE19-40E0B1CF2519}" destId="{4321856D-2E54-49A7-8D3F-A947DB20D982}" srcOrd="1" destOrd="0" presId="urn:microsoft.com/office/officeart/2005/8/layout/list1"/>
    <dgm:cxn modelId="{0CF94742-FE6F-4560-8BB2-4AE4DB1045A7}" type="presOf" srcId="{890C8D7D-D759-4D1C-811A-584E16B8FD88}" destId="{19A01AE1-5457-48E2-A0CE-10F007D859E2}" srcOrd="1" destOrd="0" presId="urn:microsoft.com/office/officeart/2005/8/layout/list1"/>
    <dgm:cxn modelId="{2C914647-135B-43D1-A409-AB42F457ECE7}" type="presOf" srcId="{1748DD8F-42BE-45FB-AF5E-1F5407AE56AE}" destId="{4EDD74D4-76F9-4BD2-92B9-CCCF61A7CFFC}" srcOrd="0" destOrd="0" presId="urn:microsoft.com/office/officeart/2005/8/layout/list1"/>
    <dgm:cxn modelId="{67227276-00EE-4CA7-AB17-42593E6EB007}" type="presOf" srcId="{7A2640FC-2401-4AC8-A402-19FF1EBD62BF}" destId="{C28161D0-E408-4D0E-AA59-61FC1ACA3F7A}" srcOrd="1" destOrd="0" presId="urn:microsoft.com/office/officeart/2005/8/layout/list1"/>
    <dgm:cxn modelId="{8C6EC957-88D1-4DE4-8FD0-F3F92DC04D00}" srcId="{A692D9A7-FB81-4A90-96D1-F2850518DBC1}" destId="{10474F4D-8990-472A-AE19-40E0B1CF2519}" srcOrd="4" destOrd="0" parTransId="{2C9386D1-043F-41E1-991A-95C287E927B9}" sibTransId="{8276D259-EEC1-464F-AF62-01C07B3705A4}"/>
    <dgm:cxn modelId="{7427977D-5789-4880-AEED-40920A36C321}" type="presOf" srcId="{1748DD8F-42BE-45FB-AF5E-1F5407AE56AE}" destId="{77841249-F29B-4B4A-BCEC-CC57C5AB3874}" srcOrd="1" destOrd="0" presId="urn:microsoft.com/office/officeart/2005/8/layout/list1"/>
    <dgm:cxn modelId="{69BF8882-C8FE-49F4-B3B8-C3CA1A44D315}" srcId="{A692D9A7-FB81-4A90-96D1-F2850518DBC1}" destId="{1748DD8F-42BE-45FB-AF5E-1F5407AE56AE}" srcOrd="3" destOrd="0" parTransId="{F6D58007-AD13-4847-901F-2972FEE7E478}" sibTransId="{1E144832-80D9-4A22-B95A-D66191D2CB7B}"/>
    <dgm:cxn modelId="{84A45384-5858-4F38-B5D1-0AD4114A8278}" srcId="{A692D9A7-FB81-4A90-96D1-F2850518DBC1}" destId="{B1145B03-473F-484B-85D7-62F50F76B178}" srcOrd="2" destOrd="0" parTransId="{DCE47B1A-0556-4E97-9BF9-06F08B1197E1}" sibTransId="{481EC9CB-014C-4C61-931C-AC567A64FCBC}"/>
    <dgm:cxn modelId="{E87D7490-C85C-45F6-AAD9-5DFE1100BA35}" srcId="{A692D9A7-FB81-4A90-96D1-F2850518DBC1}" destId="{890C8D7D-D759-4D1C-811A-584E16B8FD88}" srcOrd="1" destOrd="0" parTransId="{BFE46D24-2DE5-477E-9B54-6CE9C9EE0990}" sibTransId="{B917DECA-1177-4008-8137-C0C43083D24B}"/>
    <dgm:cxn modelId="{E8DAC7B1-1C7C-4ECE-98E3-BFE38C95FB85}" srcId="{A692D9A7-FB81-4A90-96D1-F2850518DBC1}" destId="{7A2640FC-2401-4AC8-A402-19FF1EBD62BF}" srcOrd="0" destOrd="0" parTransId="{22512307-AEBF-4F2F-A7F9-10C5F9496685}" sibTransId="{DDE9F6DB-C7DD-4787-AA52-6AB128AE1EA5}"/>
    <dgm:cxn modelId="{682F36B9-9171-49C6-8EEF-E9077F625B11}" type="presOf" srcId="{B1145B03-473F-484B-85D7-62F50F76B178}" destId="{05713093-F233-4AC3-BAB0-8CEA223D40EB}" srcOrd="0" destOrd="0" presId="urn:microsoft.com/office/officeart/2005/8/layout/list1"/>
    <dgm:cxn modelId="{94CB83D1-4E3D-4B17-B0BC-71CA44467C17}" type="presOf" srcId="{A692D9A7-FB81-4A90-96D1-F2850518DBC1}" destId="{C2B80C8F-A877-407E-988D-8C51844DA3EB}" srcOrd="0" destOrd="0" presId="urn:microsoft.com/office/officeart/2005/8/layout/list1"/>
    <dgm:cxn modelId="{179212EC-6DC3-444D-873F-21877B2606F7}" type="presOf" srcId="{10474F4D-8990-472A-AE19-40E0B1CF2519}" destId="{B8DDB54C-FAAA-4661-9828-B2435A831DB5}" srcOrd="0" destOrd="0" presId="urn:microsoft.com/office/officeart/2005/8/layout/list1"/>
    <dgm:cxn modelId="{2307B208-2DFC-4A47-9CEE-05594322F590}" type="presParOf" srcId="{C2B80C8F-A877-407E-988D-8C51844DA3EB}" destId="{332886B8-0091-4AE9-9FD2-AE39E6F23C05}" srcOrd="0" destOrd="0" presId="urn:microsoft.com/office/officeart/2005/8/layout/list1"/>
    <dgm:cxn modelId="{1B75AC2B-D140-46FB-87D9-923E606D8697}" type="presParOf" srcId="{332886B8-0091-4AE9-9FD2-AE39E6F23C05}" destId="{F1C4B046-473D-432F-987B-74BA38277E54}" srcOrd="0" destOrd="0" presId="urn:microsoft.com/office/officeart/2005/8/layout/list1"/>
    <dgm:cxn modelId="{F76BA427-1C89-4ABD-91CF-73D32498D9F8}" type="presParOf" srcId="{332886B8-0091-4AE9-9FD2-AE39E6F23C05}" destId="{C28161D0-E408-4D0E-AA59-61FC1ACA3F7A}" srcOrd="1" destOrd="0" presId="urn:microsoft.com/office/officeart/2005/8/layout/list1"/>
    <dgm:cxn modelId="{8F35B1F1-FF25-40BE-B234-169F676DD6DE}" type="presParOf" srcId="{C2B80C8F-A877-407E-988D-8C51844DA3EB}" destId="{4B26A1B6-1287-464F-9D09-49156DEE891A}" srcOrd="1" destOrd="0" presId="urn:microsoft.com/office/officeart/2005/8/layout/list1"/>
    <dgm:cxn modelId="{84FC4F01-0376-497D-B841-E00CA4097893}" type="presParOf" srcId="{C2B80C8F-A877-407E-988D-8C51844DA3EB}" destId="{98A3C217-630F-4E42-955B-7595719625A0}" srcOrd="2" destOrd="0" presId="urn:microsoft.com/office/officeart/2005/8/layout/list1"/>
    <dgm:cxn modelId="{89DA9B90-7C44-4AAC-ADAE-374CE88CA56F}" type="presParOf" srcId="{C2B80C8F-A877-407E-988D-8C51844DA3EB}" destId="{EB612DCD-2A04-49A4-AE32-5E5CB513D113}" srcOrd="3" destOrd="0" presId="urn:microsoft.com/office/officeart/2005/8/layout/list1"/>
    <dgm:cxn modelId="{A5D37430-2E0D-41C5-AB1E-C56CEE64EBB5}" type="presParOf" srcId="{C2B80C8F-A877-407E-988D-8C51844DA3EB}" destId="{4C0478E7-E748-4626-BC40-14A576268638}" srcOrd="4" destOrd="0" presId="urn:microsoft.com/office/officeart/2005/8/layout/list1"/>
    <dgm:cxn modelId="{BBE3619D-6C98-4122-B49D-C9AF16ECF342}" type="presParOf" srcId="{4C0478E7-E748-4626-BC40-14A576268638}" destId="{75B7AEC2-50FE-413D-9125-45F734D51A56}" srcOrd="0" destOrd="0" presId="urn:microsoft.com/office/officeart/2005/8/layout/list1"/>
    <dgm:cxn modelId="{B8A94DDA-E4BE-476E-B560-35565450A909}" type="presParOf" srcId="{4C0478E7-E748-4626-BC40-14A576268638}" destId="{19A01AE1-5457-48E2-A0CE-10F007D859E2}" srcOrd="1" destOrd="0" presId="urn:microsoft.com/office/officeart/2005/8/layout/list1"/>
    <dgm:cxn modelId="{44B9479C-2253-4516-B834-90D03E17B4D1}" type="presParOf" srcId="{C2B80C8F-A877-407E-988D-8C51844DA3EB}" destId="{88BC845C-0778-4ACE-8161-DDCCBF86DBD4}" srcOrd="5" destOrd="0" presId="urn:microsoft.com/office/officeart/2005/8/layout/list1"/>
    <dgm:cxn modelId="{BDB7A6A5-6C1A-41A3-A0BE-77E9D03B123E}" type="presParOf" srcId="{C2B80C8F-A877-407E-988D-8C51844DA3EB}" destId="{5A613670-24FE-4956-A8CE-5B1F94530C8F}" srcOrd="6" destOrd="0" presId="urn:microsoft.com/office/officeart/2005/8/layout/list1"/>
    <dgm:cxn modelId="{C018FC0C-B081-4113-A32D-39B363A2756E}" type="presParOf" srcId="{C2B80C8F-A877-407E-988D-8C51844DA3EB}" destId="{B7F385AE-A562-45E8-94BB-286D8D95E536}" srcOrd="7" destOrd="0" presId="urn:microsoft.com/office/officeart/2005/8/layout/list1"/>
    <dgm:cxn modelId="{F379228B-994B-439A-9EB9-EF7D1C32AF9C}" type="presParOf" srcId="{C2B80C8F-A877-407E-988D-8C51844DA3EB}" destId="{8FDC5B11-81FC-4311-AE56-48DCCFFC538F}" srcOrd="8" destOrd="0" presId="urn:microsoft.com/office/officeart/2005/8/layout/list1"/>
    <dgm:cxn modelId="{CDDBAF0D-AC37-4669-9357-3929BDC3A396}" type="presParOf" srcId="{8FDC5B11-81FC-4311-AE56-48DCCFFC538F}" destId="{05713093-F233-4AC3-BAB0-8CEA223D40EB}" srcOrd="0" destOrd="0" presId="urn:microsoft.com/office/officeart/2005/8/layout/list1"/>
    <dgm:cxn modelId="{C6D5E0C8-7A22-4FD5-9598-5C282665EDA1}" type="presParOf" srcId="{8FDC5B11-81FC-4311-AE56-48DCCFFC538F}" destId="{7FE26A97-DBFE-4251-8CF5-7E4D1C41EAB8}" srcOrd="1" destOrd="0" presId="urn:microsoft.com/office/officeart/2005/8/layout/list1"/>
    <dgm:cxn modelId="{BDE6360D-CFCB-4C2E-8DE5-867747E938DA}" type="presParOf" srcId="{C2B80C8F-A877-407E-988D-8C51844DA3EB}" destId="{5F01EBF3-D15C-47FC-A335-6E2BAD8B8725}" srcOrd="9" destOrd="0" presId="urn:microsoft.com/office/officeart/2005/8/layout/list1"/>
    <dgm:cxn modelId="{EE78BC0D-321F-4680-8DF0-238273A23594}" type="presParOf" srcId="{C2B80C8F-A877-407E-988D-8C51844DA3EB}" destId="{AA2BB642-0583-48E8-A385-D6386C63F91E}" srcOrd="10" destOrd="0" presId="urn:microsoft.com/office/officeart/2005/8/layout/list1"/>
    <dgm:cxn modelId="{7D972613-C7BD-407F-BCE8-5B878368A791}" type="presParOf" srcId="{C2B80C8F-A877-407E-988D-8C51844DA3EB}" destId="{E29987BE-BC14-47CA-B096-6A82373A8452}" srcOrd="11" destOrd="0" presId="urn:microsoft.com/office/officeart/2005/8/layout/list1"/>
    <dgm:cxn modelId="{6AAD1DA2-7D57-4A8A-AED7-8DF3A6EC0E09}" type="presParOf" srcId="{C2B80C8F-A877-407E-988D-8C51844DA3EB}" destId="{8BAE035A-5176-44FE-8AE6-57239417087D}" srcOrd="12" destOrd="0" presId="urn:microsoft.com/office/officeart/2005/8/layout/list1"/>
    <dgm:cxn modelId="{5F7901AB-50E7-424C-9E14-F85C21EF4E30}" type="presParOf" srcId="{8BAE035A-5176-44FE-8AE6-57239417087D}" destId="{4EDD74D4-76F9-4BD2-92B9-CCCF61A7CFFC}" srcOrd="0" destOrd="0" presId="urn:microsoft.com/office/officeart/2005/8/layout/list1"/>
    <dgm:cxn modelId="{03ADCCA1-3C7F-413D-9850-A6D7C9F3419A}" type="presParOf" srcId="{8BAE035A-5176-44FE-8AE6-57239417087D}" destId="{77841249-F29B-4B4A-BCEC-CC57C5AB3874}" srcOrd="1" destOrd="0" presId="urn:microsoft.com/office/officeart/2005/8/layout/list1"/>
    <dgm:cxn modelId="{FD303F4E-39B4-4A21-AC0E-9A7F5C2F3A73}" type="presParOf" srcId="{C2B80C8F-A877-407E-988D-8C51844DA3EB}" destId="{B5064FCA-133E-4703-A6E5-6B52BA8A8BFB}" srcOrd="13" destOrd="0" presId="urn:microsoft.com/office/officeart/2005/8/layout/list1"/>
    <dgm:cxn modelId="{B7F2773E-853B-4095-AEED-09D93548E5CA}" type="presParOf" srcId="{C2B80C8F-A877-407E-988D-8C51844DA3EB}" destId="{B2588544-3716-4383-B8F7-3B4847197FA0}" srcOrd="14" destOrd="0" presId="urn:microsoft.com/office/officeart/2005/8/layout/list1"/>
    <dgm:cxn modelId="{9A0235AC-5A4C-42F1-BBA4-9F6654008317}" type="presParOf" srcId="{C2B80C8F-A877-407E-988D-8C51844DA3EB}" destId="{774B4FED-1A4A-453A-89C8-B9FBDE759AE6}" srcOrd="15" destOrd="0" presId="urn:microsoft.com/office/officeart/2005/8/layout/list1"/>
    <dgm:cxn modelId="{57A09448-AC4D-4AA5-9E26-8B73D82600FC}" type="presParOf" srcId="{C2B80C8F-A877-407E-988D-8C51844DA3EB}" destId="{AC30840B-F9D1-4043-A974-13062871D1F9}" srcOrd="16" destOrd="0" presId="urn:microsoft.com/office/officeart/2005/8/layout/list1"/>
    <dgm:cxn modelId="{E13BCC60-07B4-4749-A031-80C9804F1E50}" type="presParOf" srcId="{AC30840B-F9D1-4043-A974-13062871D1F9}" destId="{B8DDB54C-FAAA-4661-9828-B2435A831DB5}" srcOrd="0" destOrd="0" presId="urn:microsoft.com/office/officeart/2005/8/layout/list1"/>
    <dgm:cxn modelId="{39C98B24-FF09-449D-8AC9-9BC9A53ABBFE}" type="presParOf" srcId="{AC30840B-F9D1-4043-A974-13062871D1F9}" destId="{4321856D-2E54-49A7-8D3F-A947DB20D982}" srcOrd="1" destOrd="0" presId="urn:microsoft.com/office/officeart/2005/8/layout/list1"/>
    <dgm:cxn modelId="{3D4D24D2-E64B-4EA0-BC52-11E3A641E5AF}" type="presParOf" srcId="{C2B80C8F-A877-407E-988D-8C51844DA3EB}" destId="{34FA27FB-C6E2-443A-A83A-25EC0456F90D}" srcOrd="17" destOrd="0" presId="urn:microsoft.com/office/officeart/2005/8/layout/list1"/>
    <dgm:cxn modelId="{3BCAAB39-4332-490B-B1B6-3A97D417E168}" type="presParOf" srcId="{C2B80C8F-A877-407E-988D-8C51844DA3EB}" destId="{112936BD-0967-46B4-85FF-8CC20E7821A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3C217-630F-4E42-955B-7595719625A0}">
      <dsp:nvSpPr>
        <dsp:cNvPr id="0" name=""/>
        <dsp:cNvSpPr/>
      </dsp:nvSpPr>
      <dsp:spPr>
        <a:xfrm>
          <a:off x="0" y="313715"/>
          <a:ext cx="8364874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161D0-E408-4D0E-AA59-61FC1ACA3F7A}">
      <dsp:nvSpPr>
        <dsp:cNvPr id="0" name=""/>
        <dsp:cNvSpPr/>
      </dsp:nvSpPr>
      <dsp:spPr>
        <a:xfrm>
          <a:off x="418243" y="48035"/>
          <a:ext cx="743959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321" tIns="0" rIns="221321" bIns="0" numCol="1" spcCol="1270" anchor="ctr" anchorCtr="0">
          <a:noAutofit/>
        </a:bodyPr>
        <a:lstStyle/>
        <a:p>
          <a:pPr marL="0" lvl="0" indent="0" algn="l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Неравные стартовые возможности и разобщенность социальных групп</a:t>
          </a:r>
        </a:p>
      </dsp:txBody>
      <dsp:txXfrm>
        <a:off x="444182" y="73974"/>
        <a:ext cx="7387715" cy="479482"/>
      </dsp:txXfrm>
    </dsp:sp>
    <dsp:sp modelId="{5A613670-24FE-4956-A8CE-5B1F94530C8F}">
      <dsp:nvSpPr>
        <dsp:cNvPr id="0" name=""/>
        <dsp:cNvSpPr/>
      </dsp:nvSpPr>
      <dsp:spPr>
        <a:xfrm>
          <a:off x="0" y="1130195"/>
          <a:ext cx="8364874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A01AE1-5457-48E2-A0CE-10F007D859E2}">
      <dsp:nvSpPr>
        <dsp:cNvPr id="0" name=""/>
        <dsp:cNvSpPr/>
      </dsp:nvSpPr>
      <dsp:spPr>
        <a:xfrm>
          <a:off x="418243" y="864515"/>
          <a:ext cx="743959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321" tIns="0" rIns="22132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Необходимость обеспечения научно-технологического лидерства и устойчивой и динамичной экономики</a:t>
          </a:r>
        </a:p>
      </dsp:txBody>
      <dsp:txXfrm>
        <a:off x="444182" y="890454"/>
        <a:ext cx="7387715" cy="479482"/>
      </dsp:txXfrm>
    </dsp:sp>
    <dsp:sp modelId="{AA2BB642-0583-48E8-A385-D6386C63F91E}">
      <dsp:nvSpPr>
        <dsp:cNvPr id="0" name=""/>
        <dsp:cNvSpPr/>
      </dsp:nvSpPr>
      <dsp:spPr>
        <a:xfrm>
          <a:off x="0" y="1946676"/>
          <a:ext cx="8364874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E26A97-DBFE-4251-8CF5-7E4D1C41EAB8}">
      <dsp:nvSpPr>
        <dsp:cNvPr id="0" name=""/>
        <dsp:cNvSpPr/>
      </dsp:nvSpPr>
      <dsp:spPr>
        <a:xfrm>
          <a:off x="418243" y="1680996"/>
          <a:ext cx="743959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321" tIns="0" rIns="221321" bIns="0" numCol="1" spcCol="1270" anchor="ctr" anchorCtr="0">
          <a:noAutofit/>
        </a:bodyPr>
        <a:lstStyle/>
        <a:p>
          <a:pPr marL="0" lvl="0" indent="0" algn="l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Стремительное развитие искусственного интеллекта и цифровых технологий</a:t>
          </a:r>
        </a:p>
      </dsp:txBody>
      <dsp:txXfrm>
        <a:off x="444182" y="1706935"/>
        <a:ext cx="7387715" cy="479482"/>
      </dsp:txXfrm>
    </dsp:sp>
    <dsp:sp modelId="{B2588544-3716-4383-B8F7-3B4847197FA0}">
      <dsp:nvSpPr>
        <dsp:cNvPr id="0" name=""/>
        <dsp:cNvSpPr/>
      </dsp:nvSpPr>
      <dsp:spPr>
        <a:xfrm>
          <a:off x="0" y="2763156"/>
          <a:ext cx="8364874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841249-F29B-4B4A-BCEC-CC57C5AB3874}">
      <dsp:nvSpPr>
        <dsp:cNvPr id="0" name=""/>
        <dsp:cNvSpPr/>
      </dsp:nvSpPr>
      <dsp:spPr>
        <a:xfrm>
          <a:off x="418243" y="2497476"/>
          <a:ext cx="7439593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321" tIns="0" rIns="221321" bIns="0" numCol="1" spcCol="1270" anchor="ctr" anchorCtr="0">
          <a:noAutofit/>
        </a:bodyPr>
        <a:lstStyle/>
        <a:p>
          <a:pPr marL="0" lvl="0" indent="0" algn="l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Трансформация миропорядка и ценностная война против России</a:t>
          </a:r>
        </a:p>
      </dsp:txBody>
      <dsp:txXfrm>
        <a:off x="444182" y="2523415"/>
        <a:ext cx="7387715" cy="479482"/>
      </dsp:txXfrm>
    </dsp:sp>
    <dsp:sp modelId="{112936BD-0967-46B4-85FF-8CC20E7821A1}">
      <dsp:nvSpPr>
        <dsp:cNvPr id="0" name=""/>
        <dsp:cNvSpPr/>
      </dsp:nvSpPr>
      <dsp:spPr>
        <a:xfrm>
          <a:off x="0" y="3579636"/>
          <a:ext cx="8364874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21856D-2E54-49A7-8D3F-A947DB20D982}">
      <dsp:nvSpPr>
        <dsp:cNvPr id="0" name=""/>
        <dsp:cNvSpPr/>
      </dsp:nvSpPr>
      <dsp:spPr>
        <a:xfrm>
          <a:off x="418243" y="3313956"/>
          <a:ext cx="7439534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321" tIns="0" rIns="221321" bIns="0" numCol="1" spcCol="1270" anchor="ctr" anchorCtr="0">
          <a:noAutofit/>
        </a:bodyPr>
        <a:lstStyle/>
        <a:p>
          <a:pPr marL="0" lvl="0" indent="0" algn="l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Демографическая яма</a:t>
          </a:r>
        </a:p>
      </dsp:txBody>
      <dsp:txXfrm>
        <a:off x="444182" y="3339895"/>
        <a:ext cx="7387656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6DB88-6B6A-4502-AC36-0F1F716DC90A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886B2-F1CA-4EB8-A694-10F5A1C8B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1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886B2-F1CA-4EB8-A694-10F5A1C8B5A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1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886B2-F1CA-4EB8-A694-10F5A1C8B5A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886B2-F1CA-4EB8-A694-10F5A1C8B5A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5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886B2-F1CA-4EB8-A694-10F5A1C8B5A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1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886B2-F1CA-4EB8-A694-10F5A1C8B5A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3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886B2-F1CA-4EB8-A694-10F5A1C8B5A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0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1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5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1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5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7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1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4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9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E8CD-1B15-4B99-8928-E16BE265385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89A-77EC-40AB-A637-7F8457E61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8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1E8CD-1B15-4B99-8928-E16BE265385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9089A-77EC-40AB-A637-7F8457E61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2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58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4" y="1779662"/>
            <a:ext cx="698477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Стратегия развития образования </a:t>
            </a:r>
          </a:p>
          <a:p>
            <a:pPr>
              <a:defRPr/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на период до 2036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4227934"/>
            <a:ext cx="5220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ректор ФГБОУ ВО «СГУ им. Питирима Сорокина»</a:t>
            </a:r>
          </a:p>
          <a:p>
            <a:pPr algn="r">
              <a:defRPr/>
            </a:pPr>
            <a:r>
              <a:rPr lang="ru-RU" sz="1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Сотникова Ольга Александровна,</a:t>
            </a:r>
          </a:p>
          <a:p>
            <a:pPr algn="r">
              <a:defRPr/>
            </a:pPr>
            <a:r>
              <a:rPr lang="ru-RU" sz="1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доктор педагогических наук, доцент</a:t>
            </a:r>
          </a:p>
          <a:p>
            <a:pPr algn="r">
              <a:defRPr/>
            </a:pPr>
            <a:r>
              <a:rPr lang="ru-RU" sz="1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12 февраля 2025 г.</a:t>
            </a: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7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0"/>
            <a:ext cx="9144000" cy="599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4942431"/>
            <a:ext cx="9144000" cy="20653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19084" y="1087257"/>
            <a:ext cx="83884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9084" y="307247"/>
            <a:ext cx="6822702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Стратегические элементы 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системы образования РФ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(проект)</a:t>
            </a:r>
          </a:p>
        </p:txBody>
      </p:sp>
      <p:sp>
        <p:nvSpPr>
          <p:cNvPr id="10" name="Прямоугольник: скругленные углы 4">
            <a:extLst>
              <a:ext uri="{FF2B5EF4-FFF2-40B4-BE49-F238E27FC236}">
                <a16:creationId xmlns:a16="http://schemas.microsoft.com/office/drawing/2014/main" id="{6302125B-070D-4FEB-AC60-8968131E8F99}"/>
              </a:ext>
            </a:extLst>
          </p:cNvPr>
          <p:cNvSpPr txBox="1"/>
          <p:nvPr/>
        </p:nvSpPr>
        <p:spPr>
          <a:xfrm>
            <a:off x="1176460" y="1195628"/>
            <a:ext cx="1709781" cy="3992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Миссия: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F31C94-A711-4225-BD60-D84C06BBBCE5}"/>
              </a:ext>
            </a:extLst>
          </p:cNvPr>
          <p:cNvSpPr/>
          <p:nvPr/>
        </p:nvSpPr>
        <p:spPr>
          <a:xfrm>
            <a:off x="157354" y="1666713"/>
            <a:ext cx="3910589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Образование и воспитание гармонично развитого человека – патриота своей страны, сохраняющего традиции прошлого, строящего настоящее, созидающего будущее</a:t>
            </a:r>
          </a:p>
        </p:txBody>
      </p:sp>
      <p:sp>
        <p:nvSpPr>
          <p:cNvPr id="15" name="Прямоугольник: скругленные углы 4">
            <a:extLst>
              <a:ext uri="{FF2B5EF4-FFF2-40B4-BE49-F238E27FC236}">
                <a16:creationId xmlns:a16="http://schemas.microsoft.com/office/drawing/2014/main" id="{9D30FDB8-16B0-48C9-A4D7-31EA8B814451}"/>
              </a:ext>
            </a:extLst>
          </p:cNvPr>
          <p:cNvSpPr txBox="1"/>
          <p:nvPr/>
        </p:nvSpPr>
        <p:spPr>
          <a:xfrm>
            <a:off x="157355" y="3814087"/>
            <a:ext cx="1601468" cy="6524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Ценности: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8CFB6DF-C5F9-43FB-9B4B-5B26EED6B6B8}"/>
              </a:ext>
            </a:extLst>
          </p:cNvPr>
          <p:cNvSpPr/>
          <p:nvPr/>
        </p:nvSpPr>
        <p:spPr>
          <a:xfrm>
            <a:off x="1816159" y="3480024"/>
            <a:ext cx="342252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Человекоцентричность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BB71401-9027-4E71-A249-AD7D60807EF7}"/>
              </a:ext>
            </a:extLst>
          </p:cNvPr>
          <p:cNvSpPr/>
          <p:nvPr/>
        </p:nvSpPr>
        <p:spPr>
          <a:xfrm>
            <a:off x="5433359" y="3474301"/>
            <a:ext cx="34626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Безопасность</a:t>
            </a:r>
          </a:p>
        </p:txBody>
      </p:sp>
      <p:sp>
        <p:nvSpPr>
          <p:cNvPr id="21" name="Прямоугольник: скругленные углы 4">
            <a:extLst>
              <a:ext uri="{FF2B5EF4-FFF2-40B4-BE49-F238E27FC236}">
                <a16:creationId xmlns:a16="http://schemas.microsoft.com/office/drawing/2014/main" id="{E09B6574-894A-4F4F-AD51-E8B65D05CF4B}"/>
              </a:ext>
            </a:extLst>
          </p:cNvPr>
          <p:cNvSpPr txBox="1"/>
          <p:nvPr/>
        </p:nvSpPr>
        <p:spPr>
          <a:xfrm>
            <a:off x="5807128" y="1171111"/>
            <a:ext cx="1709781" cy="3965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Видение: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6D40A78-3A2B-4759-950A-FE7659EC1D68}"/>
              </a:ext>
            </a:extLst>
          </p:cNvPr>
          <p:cNvSpPr/>
          <p:nvPr/>
        </p:nvSpPr>
        <p:spPr>
          <a:xfrm>
            <a:off x="4427984" y="1666713"/>
            <a:ext cx="4468071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Национальная адаптивная система образования для реализации потенциала каждого человека, обеспечивающего устойчивое развитие страны, суверенитет и глобальную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конкурентноспособность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D21FE1-A647-4CC8-90EF-143F397BBFF6}"/>
              </a:ext>
            </a:extLst>
          </p:cNvPr>
          <p:cNvSpPr/>
          <p:nvPr/>
        </p:nvSpPr>
        <p:spPr>
          <a:xfrm>
            <a:off x="1816159" y="3960116"/>
            <a:ext cx="342252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Взаимоуважение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89364F5-2EA9-4B3F-AA30-9AE327631E00}"/>
              </a:ext>
            </a:extLst>
          </p:cNvPr>
          <p:cNvSpPr/>
          <p:nvPr/>
        </p:nvSpPr>
        <p:spPr>
          <a:xfrm>
            <a:off x="1860837" y="4466921"/>
            <a:ext cx="342252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Качество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A40982E-E5FA-4AF7-A2DC-DA1570C57080}"/>
              </a:ext>
            </a:extLst>
          </p:cNvPr>
          <p:cNvSpPr/>
          <p:nvPr/>
        </p:nvSpPr>
        <p:spPr>
          <a:xfrm>
            <a:off x="5475064" y="3982854"/>
            <a:ext cx="34626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Ответственность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50E0B3A-9B8D-4EBF-BD46-A58391346250}"/>
              </a:ext>
            </a:extLst>
          </p:cNvPr>
          <p:cNvSpPr/>
          <p:nvPr/>
        </p:nvSpPr>
        <p:spPr>
          <a:xfrm>
            <a:off x="5475064" y="4459171"/>
            <a:ext cx="34626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Патриотизм/Суверенность</a:t>
            </a:r>
          </a:p>
        </p:txBody>
      </p:sp>
    </p:spTree>
    <p:extLst>
      <p:ext uri="{BB962C8B-B14F-4D97-AF65-F5344CB8AC3E}">
        <p14:creationId xmlns:p14="http://schemas.microsoft.com/office/powerpoint/2010/main" val="323184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0"/>
            <a:ext cx="9144000" cy="599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4942431"/>
            <a:ext cx="9144000" cy="20653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19084" y="752096"/>
            <a:ext cx="83884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9084" y="307247"/>
            <a:ext cx="1620957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Вызовы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9D68E37-E652-4438-BA09-5304C6B5E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459956"/>
              </p:ext>
            </p:extLst>
          </p:nvPr>
        </p:nvGraphicFramePr>
        <p:xfrm>
          <a:off x="172366" y="906949"/>
          <a:ext cx="8364874" cy="408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6209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9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4942431"/>
            <a:ext cx="9144000" cy="2065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13418" y="1075369"/>
            <a:ext cx="83884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9084" y="307247"/>
            <a:ext cx="6187912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Мероприятия по достижению 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целей и результатов Стратегии </a:t>
            </a:r>
          </a:p>
        </p:txBody>
      </p:sp>
      <p:sp>
        <p:nvSpPr>
          <p:cNvPr id="21" name="Прямоугольник: скругленные углы 4">
            <a:extLst>
              <a:ext uri="{FF2B5EF4-FFF2-40B4-BE49-F238E27FC236}">
                <a16:creationId xmlns:a16="http://schemas.microsoft.com/office/drawing/2014/main" id="{6B87AB1B-F89E-44C2-8142-0CB0E85F686D}"/>
              </a:ext>
            </a:extLst>
          </p:cNvPr>
          <p:cNvSpPr txBox="1"/>
          <p:nvPr/>
        </p:nvSpPr>
        <p:spPr>
          <a:xfrm>
            <a:off x="705374" y="1358276"/>
            <a:ext cx="1145702" cy="27439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b="1" dirty="0" err="1">
                <a:latin typeface="Verdana" panose="020B0604030504040204" pitchFamily="34" charset="0"/>
                <a:ea typeface="Verdana" panose="020B0604030504040204" pitchFamily="34" charset="0"/>
              </a:rPr>
              <a:t>Подвызовы</a:t>
            </a:r>
            <a:endParaRPr lang="ru-RU" sz="11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Прямоугольник: скругленные углы 4">
            <a:extLst>
              <a:ext uri="{FF2B5EF4-FFF2-40B4-BE49-F238E27FC236}">
                <a16:creationId xmlns:a16="http://schemas.microsoft.com/office/drawing/2014/main" id="{A420819A-1778-458E-BC3E-2FCE2E105A1C}"/>
              </a:ext>
            </a:extLst>
          </p:cNvPr>
          <p:cNvSpPr txBox="1"/>
          <p:nvPr/>
        </p:nvSpPr>
        <p:spPr>
          <a:xfrm>
            <a:off x="2627784" y="1308985"/>
            <a:ext cx="2106387" cy="39923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b="1" dirty="0">
                <a:latin typeface="Verdana" panose="020B0604030504040204" pitchFamily="34" charset="0"/>
                <a:ea typeface="Verdana" panose="020B0604030504040204" pitchFamily="34" charset="0"/>
              </a:rPr>
              <a:t>Результаты</a:t>
            </a:r>
          </a:p>
        </p:txBody>
      </p:sp>
      <p:sp>
        <p:nvSpPr>
          <p:cNvPr id="26" name="Прямоугольник: скругленные углы 4">
            <a:extLst>
              <a:ext uri="{FF2B5EF4-FFF2-40B4-BE49-F238E27FC236}">
                <a16:creationId xmlns:a16="http://schemas.microsoft.com/office/drawing/2014/main" id="{EBE3433C-E210-47A8-B2A1-188E0110CB26}"/>
              </a:ext>
            </a:extLst>
          </p:cNvPr>
          <p:cNvSpPr txBox="1"/>
          <p:nvPr/>
        </p:nvSpPr>
        <p:spPr>
          <a:xfrm>
            <a:off x="5251353" y="1319132"/>
            <a:ext cx="1709781" cy="39923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b="1" dirty="0">
                <a:latin typeface="Verdana" panose="020B0604030504040204" pitchFamily="34" charset="0"/>
                <a:ea typeface="Verdana" panose="020B0604030504040204" pitchFamily="34" charset="0"/>
              </a:rPr>
              <a:t>Мероприятия по достижению результата</a:t>
            </a:r>
          </a:p>
        </p:txBody>
      </p:sp>
      <p:sp>
        <p:nvSpPr>
          <p:cNvPr id="30" name="Shape 105">
            <a:extLst>
              <a:ext uri="{FF2B5EF4-FFF2-40B4-BE49-F238E27FC236}">
                <a16:creationId xmlns:a16="http://schemas.microsoft.com/office/drawing/2014/main" id="{73CB00A6-057C-4DD3-BE96-A865CCE4E613}"/>
              </a:ext>
            </a:extLst>
          </p:cNvPr>
          <p:cNvSpPr txBox="1"/>
          <p:nvPr/>
        </p:nvSpPr>
        <p:spPr>
          <a:xfrm>
            <a:off x="176087" y="1858284"/>
            <a:ext cx="2287300" cy="15543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sz="1150" b="0" dirty="0">
                <a:latin typeface="Verdana" panose="020B0604030504040204" pitchFamily="34" charset="0"/>
                <a:ea typeface="Verdana" panose="020B0604030504040204" pitchFamily="34" charset="0"/>
              </a:rPr>
              <a:t>Отсутствие</a:t>
            </a:r>
            <a:r>
              <a:rPr lang="ru-RU" sz="115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150" b="0" dirty="0">
                <a:latin typeface="Verdana" panose="020B0604030504040204" pitchFamily="34" charset="0"/>
                <a:ea typeface="Verdana" panose="020B0604030504040204" pitchFamily="34" charset="0"/>
              </a:rPr>
              <a:t>методологических основ для «опережающей» подготовки кадров и создания систем непрерывного отраслевого </a:t>
            </a:r>
            <a:r>
              <a:rPr lang="ru-RU" sz="1150" b="0" dirty="0">
                <a:latin typeface="Verdana" panose="020B0604030504040204" pitchFamily="34" charset="0"/>
                <a:ea typeface="Verdana" panose="020B0604030504040204" pitchFamily="34" charset="0"/>
              </a:rPr>
              <a:t>и регионального </a:t>
            </a:r>
            <a:r>
              <a:rPr sz="1150" b="0" dirty="0">
                <a:latin typeface="Verdana" panose="020B0604030504040204" pitchFamily="34" charset="0"/>
                <a:ea typeface="Verdana" panose="020B0604030504040204" pitchFamily="34" charset="0"/>
              </a:rPr>
              <a:t>образования</a:t>
            </a:r>
          </a:p>
        </p:txBody>
      </p:sp>
      <p:sp>
        <p:nvSpPr>
          <p:cNvPr id="31" name="Shape 106">
            <a:extLst>
              <a:ext uri="{FF2B5EF4-FFF2-40B4-BE49-F238E27FC236}">
                <a16:creationId xmlns:a16="http://schemas.microsoft.com/office/drawing/2014/main" id="{D662E3C0-F8E8-40DD-A3CE-F470A178129E}"/>
              </a:ext>
            </a:extLst>
          </p:cNvPr>
          <p:cNvSpPr txBox="1"/>
          <p:nvPr/>
        </p:nvSpPr>
        <p:spPr>
          <a:xfrm>
            <a:off x="2760606" y="1863949"/>
            <a:ext cx="2160240" cy="15104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sz="1150" b="0" dirty="0">
                <a:latin typeface="Verdana" panose="020B0604030504040204" pitchFamily="34" charset="0"/>
                <a:ea typeface="Verdana" panose="020B0604030504040204" pitchFamily="34" charset="0"/>
              </a:rPr>
              <a:t>Доля поступивших по договорам о целевом обучении с работодателями</a:t>
            </a:r>
            <a:r>
              <a:rPr lang="ru-RU" sz="1150" b="0" dirty="0">
                <a:latin typeface="Verdana" panose="020B0604030504040204" pitchFamily="34" charset="0"/>
                <a:ea typeface="Verdana" panose="020B0604030504040204" pitchFamily="34" charset="0"/>
              </a:rPr>
              <a:t> региона</a:t>
            </a:r>
            <a:r>
              <a:rPr sz="1150" b="0" dirty="0">
                <a:latin typeface="Verdana" panose="020B0604030504040204" pitchFamily="34" charset="0"/>
                <a:ea typeface="Verdana" panose="020B0604030504040204" pitchFamily="34" charset="0"/>
              </a:rPr>
              <a:t> в общем числе поступивших для обучения по программам </a:t>
            </a:r>
            <a:r>
              <a:rPr lang="ru-RU" sz="1150" b="0" dirty="0">
                <a:latin typeface="Verdana" panose="020B0604030504040204" pitchFamily="34" charset="0"/>
                <a:ea typeface="Verdana" panose="020B0604030504040204" pitchFamily="34" charset="0"/>
              </a:rPr>
              <a:t>ВО</a:t>
            </a:r>
            <a:endParaRPr sz="115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Shape 107">
            <a:extLst>
              <a:ext uri="{FF2B5EF4-FFF2-40B4-BE49-F238E27FC236}">
                <a16:creationId xmlns:a16="http://schemas.microsoft.com/office/drawing/2014/main" id="{A46C4F07-8EE8-440F-8A97-AB1114D96CC0}"/>
              </a:ext>
            </a:extLst>
          </p:cNvPr>
          <p:cNvSpPr txBox="1"/>
          <p:nvPr/>
        </p:nvSpPr>
        <p:spPr>
          <a:xfrm>
            <a:off x="5260997" y="1858284"/>
            <a:ext cx="1761048" cy="15104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0" indent="-182563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150" b="0" dirty="0">
                <a:latin typeface="Verdana" panose="020B0604030504040204" pitchFamily="34" charset="0"/>
                <a:ea typeface="Verdana" panose="020B0604030504040204" pitchFamily="34" charset="0"/>
              </a:rPr>
              <a:t>М</a:t>
            </a:r>
            <a:r>
              <a:rPr sz="1150" b="0" dirty="0">
                <a:latin typeface="Verdana" panose="020B0604030504040204" pitchFamily="34" charset="0"/>
                <a:ea typeface="Verdana" panose="020B0604030504040204" pitchFamily="34" charset="0"/>
              </a:rPr>
              <a:t>аксимизация стимулов для целевиков</a:t>
            </a:r>
          </a:p>
          <a:p>
            <a:pPr marL="182563" lvl="0" indent="-182563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1150" b="0" dirty="0" err="1">
                <a:latin typeface="Verdana" panose="020B0604030504040204" pitchFamily="34" charset="0"/>
                <a:ea typeface="Verdana" panose="020B0604030504040204" pitchFamily="34" charset="0"/>
              </a:rPr>
              <a:t>Разработка</a:t>
            </a:r>
            <a:r>
              <a:rPr sz="115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150" b="0" dirty="0" err="1">
                <a:latin typeface="Verdana" panose="020B0604030504040204" pitchFamily="34" charset="0"/>
                <a:ea typeface="Verdana" panose="020B0604030504040204" pitchFamily="34" charset="0"/>
              </a:rPr>
              <a:t>региональных</a:t>
            </a:r>
            <a:r>
              <a:rPr sz="1150" b="0" dirty="0">
                <a:latin typeface="Verdana" panose="020B0604030504040204" pitchFamily="34" charset="0"/>
                <a:ea typeface="Verdana" panose="020B0604030504040204" pitchFamily="34" charset="0"/>
              </a:rPr>
              <a:t> программ по </a:t>
            </a:r>
            <a:r>
              <a:rPr sz="1150" b="0" dirty="0" err="1">
                <a:latin typeface="Verdana" panose="020B0604030504040204" pitchFamily="34" charset="0"/>
                <a:ea typeface="Verdana" panose="020B0604030504040204" pitchFamily="34" charset="0"/>
              </a:rPr>
              <a:t>формированию</a:t>
            </a:r>
            <a:r>
              <a:rPr sz="1150" b="0" dirty="0">
                <a:latin typeface="Verdana" panose="020B0604030504040204" pitchFamily="34" charset="0"/>
                <a:ea typeface="Verdana" panose="020B0604030504040204" pitchFamily="34" charset="0"/>
              </a:rPr>
              <a:t> целевиков</a:t>
            </a:r>
          </a:p>
        </p:txBody>
      </p:sp>
      <p:sp>
        <p:nvSpPr>
          <p:cNvPr id="33" name="Shape 108">
            <a:extLst>
              <a:ext uri="{FF2B5EF4-FFF2-40B4-BE49-F238E27FC236}">
                <a16:creationId xmlns:a16="http://schemas.microsoft.com/office/drawing/2014/main" id="{222F2BA9-C910-4F40-B938-22F724C6FA49}"/>
              </a:ext>
            </a:extLst>
          </p:cNvPr>
          <p:cNvSpPr txBox="1"/>
          <p:nvPr/>
        </p:nvSpPr>
        <p:spPr>
          <a:xfrm>
            <a:off x="7378384" y="2138325"/>
            <a:ext cx="1589529" cy="9336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sz="1150" b="0" dirty="0">
                <a:latin typeface="Verdana" panose="020B0604030504040204" pitchFamily="34" charset="0"/>
                <a:ea typeface="Verdana" panose="020B0604030504040204" pitchFamily="34" charset="0"/>
              </a:rPr>
              <a:t>Отток молодежи и высококварифицированных кадров </a:t>
            </a:r>
            <a:r>
              <a:rPr sz="1150" b="0" dirty="0" err="1">
                <a:latin typeface="Verdana" panose="020B0604030504040204" pitchFamily="34" charset="0"/>
                <a:ea typeface="Verdana" panose="020B0604030504040204" pitchFamily="34" charset="0"/>
              </a:rPr>
              <a:t>из</a:t>
            </a:r>
            <a:r>
              <a:rPr sz="115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150" b="0" dirty="0" err="1">
                <a:latin typeface="Verdana" panose="020B0604030504040204" pitchFamily="34" charset="0"/>
                <a:ea typeface="Verdana" panose="020B0604030504040204" pitchFamily="34" charset="0"/>
              </a:rPr>
              <a:t>регионов</a:t>
            </a:r>
            <a:endParaRPr sz="115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Прямоугольник: скругленные углы 4">
            <a:extLst>
              <a:ext uri="{FF2B5EF4-FFF2-40B4-BE49-F238E27FC236}">
                <a16:creationId xmlns:a16="http://schemas.microsoft.com/office/drawing/2014/main" id="{2E2031E7-22CC-4B61-98A5-A2A3F757821D}"/>
              </a:ext>
            </a:extLst>
          </p:cNvPr>
          <p:cNvSpPr txBox="1"/>
          <p:nvPr/>
        </p:nvSpPr>
        <p:spPr>
          <a:xfrm>
            <a:off x="7575408" y="1284927"/>
            <a:ext cx="1287629" cy="39923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b="1" dirty="0">
                <a:latin typeface="Verdana" panose="020B0604030504040204" pitchFamily="34" charset="0"/>
                <a:ea typeface="Verdana" panose="020B0604030504040204" pitchFamily="34" charset="0"/>
              </a:rPr>
              <a:t>Риск</a:t>
            </a:r>
          </a:p>
        </p:txBody>
      </p:sp>
      <p:sp>
        <p:nvSpPr>
          <p:cNvPr id="40" name="Shape 119">
            <a:extLst>
              <a:ext uri="{FF2B5EF4-FFF2-40B4-BE49-F238E27FC236}">
                <a16:creationId xmlns:a16="http://schemas.microsoft.com/office/drawing/2014/main" id="{D5FA9F34-12EB-4572-807C-645AF2D1CBAE}"/>
              </a:ext>
            </a:extLst>
          </p:cNvPr>
          <p:cNvSpPr txBox="1"/>
          <p:nvPr/>
        </p:nvSpPr>
        <p:spPr>
          <a:xfrm>
            <a:off x="7431729" y="3724500"/>
            <a:ext cx="1574985" cy="10302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ru-RU" sz="11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</a:t>
            </a:r>
            <a:r>
              <a:rPr sz="115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играция</a:t>
            </a:r>
            <a:r>
              <a:rPr sz="11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молодежи из регионов</a:t>
            </a:r>
            <a:r>
              <a:rPr lang="ru-RU" sz="11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центр</a:t>
            </a:r>
            <a:endParaRPr sz="115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Shape 118">
            <a:extLst>
              <a:ext uri="{FF2B5EF4-FFF2-40B4-BE49-F238E27FC236}">
                <a16:creationId xmlns:a16="http://schemas.microsoft.com/office/drawing/2014/main" id="{EC3E1D2C-8FA0-45EA-B919-777AED24F9F9}"/>
              </a:ext>
            </a:extLst>
          </p:cNvPr>
          <p:cNvSpPr txBox="1"/>
          <p:nvPr/>
        </p:nvSpPr>
        <p:spPr>
          <a:xfrm>
            <a:off x="5266410" y="3600275"/>
            <a:ext cx="1761049" cy="1223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0" indent="-176213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1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sz="115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риентаци</a:t>
            </a:r>
            <a:r>
              <a:rPr lang="ru-RU" sz="11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</a:t>
            </a:r>
            <a:r>
              <a:rPr sz="11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sz="115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формирование</a:t>
            </a:r>
            <a:r>
              <a:rPr sz="11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«</a:t>
            </a:r>
            <a:r>
              <a:rPr sz="115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элитных</a:t>
            </a:r>
            <a:r>
              <a:rPr sz="11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кадров</a:t>
            </a:r>
          </a:p>
          <a:p>
            <a:pPr marL="176213" lvl="0" indent="-176213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1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sz="115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рограммы</a:t>
            </a:r>
            <a:r>
              <a:rPr sz="11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1150" b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реализуемые</a:t>
            </a:r>
            <a:r>
              <a:rPr sz="11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работодателями</a:t>
            </a:r>
            <a:endParaRPr sz="1150" dirty="0">
              <a:solidFill>
                <a:srgbClr val="002060"/>
              </a:solidFill>
            </a:endParaRPr>
          </a:p>
        </p:txBody>
      </p:sp>
      <p:sp>
        <p:nvSpPr>
          <p:cNvPr id="42" name="Shape 117">
            <a:extLst>
              <a:ext uri="{FF2B5EF4-FFF2-40B4-BE49-F238E27FC236}">
                <a16:creationId xmlns:a16="http://schemas.microsoft.com/office/drawing/2014/main" id="{D9058079-2BCD-4176-A96F-406BD287674D}"/>
              </a:ext>
            </a:extLst>
          </p:cNvPr>
          <p:cNvSpPr txBox="1"/>
          <p:nvPr/>
        </p:nvSpPr>
        <p:spPr>
          <a:xfrm>
            <a:off x="2977163" y="3724500"/>
            <a:ext cx="1574984" cy="10302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sz="11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Трудоустройство выпускников школ в регионе</a:t>
            </a:r>
          </a:p>
        </p:txBody>
      </p:sp>
      <p:sp>
        <p:nvSpPr>
          <p:cNvPr id="43" name="Shape 116">
            <a:extLst>
              <a:ext uri="{FF2B5EF4-FFF2-40B4-BE49-F238E27FC236}">
                <a16:creationId xmlns:a16="http://schemas.microsoft.com/office/drawing/2014/main" id="{288B208C-7A49-4C0A-8185-07B34F683C26}"/>
              </a:ext>
            </a:extLst>
          </p:cNvPr>
          <p:cNvSpPr txBox="1"/>
          <p:nvPr/>
        </p:nvSpPr>
        <p:spPr>
          <a:xfrm>
            <a:off x="163551" y="3717869"/>
            <a:ext cx="2287300" cy="10302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sz="11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Ограниченность эффектов системы профессиональной навигации и трудоустройства на </a:t>
            </a:r>
            <a:r>
              <a:rPr lang="ru-RU" sz="11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региональном</a:t>
            </a:r>
            <a:r>
              <a:rPr sz="11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уровне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3E37A97-8613-4730-9A7D-0C507A1C58DA}"/>
              </a:ext>
            </a:extLst>
          </p:cNvPr>
          <p:cNvCxnSpPr>
            <a:cxnSpLocks/>
          </p:cNvCxnSpPr>
          <p:nvPr/>
        </p:nvCxnSpPr>
        <p:spPr>
          <a:xfrm flipV="1">
            <a:off x="2636121" y="1419623"/>
            <a:ext cx="0" cy="34039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49BC1EC-E8D5-494F-A52E-6D153597B261}"/>
              </a:ext>
            </a:extLst>
          </p:cNvPr>
          <p:cNvCxnSpPr>
            <a:cxnSpLocks/>
          </p:cNvCxnSpPr>
          <p:nvPr/>
        </p:nvCxnSpPr>
        <p:spPr>
          <a:xfrm flipV="1">
            <a:off x="5076056" y="1358276"/>
            <a:ext cx="0" cy="3406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3FEFB886-CE1D-47A8-B356-08354C55DAB8}"/>
              </a:ext>
            </a:extLst>
          </p:cNvPr>
          <p:cNvCxnSpPr>
            <a:cxnSpLocks/>
          </p:cNvCxnSpPr>
          <p:nvPr/>
        </p:nvCxnSpPr>
        <p:spPr>
          <a:xfrm flipV="1">
            <a:off x="7236296" y="1419623"/>
            <a:ext cx="0" cy="33803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A668C7D6-94E0-4917-93AF-9B581A862C7A}"/>
              </a:ext>
            </a:extLst>
          </p:cNvPr>
          <p:cNvCxnSpPr>
            <a:cxnSpLocks/>
          </p:cNvCxnSpPr>
          <p:nvPr/>
        </p:nvCxnSpPr>
        <p:spPr>
          <a:xfrm flipH="1">
            <a:off x="189467" y="3511191"/>
            <a:ext cx="8755194" cy="100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3EE6C102-C975-4881-A31B-FE6AA8ABF665}"/>
              </a:ext>
            </a:extLst>
          </p:cNvPr>
          <p:cNvCxnSpPr>
            <a:cxnSpLocks/>
          </p:cNvCxnSpPr>
          <p:nvPr/>
        </p:nvCxnSpPr>
        <p:spPr>
          <a:xfrm flipH="1">
            <a:off x="174550" y="1772527"/>
            <a:ext cx="8755194" cy="100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4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9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4942431"/>
            <a:ext cx="9144000" cy="20653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13418" y="1075369"/>
            <a:ext cx="83884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9084" y="307247"/>
            <a:ext cx="6187912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Мероприятия по достижению 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целей и результатов Стратегии </a:t>
            </a:r>
          </a:p>
        </p:txBody>
      </p:sp>
      <p:sp>
        <p:nvSpPr>
          <p:cNvPr id="21" name="Прямоугольник: скругленные углы 4">
            <a:extLst>
              <a:ext uri="{FF2B5EF4-FFF2-40B4-BE49-F238E27FC236}">
                <a16:creationId xmlns:a16="http://schemas.microsoft.com/office/drawing/2014/main" id="{6B87AB1B-F89E-44C2-8142-0CB0E85F686D}"/>
              </a:ext>
            </a:extLst>
          </p:cNvPr>
          <p:cNvSpPr txBox="1"/>
          <p:nvPr/>
        </p:nvSpPr>
        <p:spPr>
          <a:xfrm>
            <a:off x="473970" y="1271406"/>
            <a:ext cx="1709781" cy="3992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До 2030</a:t>
            </a:r>
          </a:p>
        </p:txBody>
      </p:sp>
      <p:sp>
        <p:nvSpPr>
          <p:cNvPr id="23" name="Прямоугольник: скругленные углы 4">
            <a:extLst>
              <a:ext uri="{FF2B5EF4-FFF2-40B4-BE49-F238E27FC236}">
                <a16:creationId xmlns:a16="http://schemas.microsoft.com/office/drawing/2014/main" id="{A420819A-1778-458E-BC3E-2FCE2E105A1C}"/>
              </a:ext>
            </a:extLst>
          </p:cNvPr>
          <p:cNvSpPr txBox="1"/>
          <p:nvPr/>
        </p:nvSpPr>
        <p:spPr>
          <a:xfrm>
            <a:off x="3983886" y="1271406"/>
            <a:ext cx="1709781" cy="3992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До 2036</a:t>
            </a:r>
          </a:p>
        </p:txBody>
      </p:sp>
      <p:sp>
        <p:nvSpPr>
          <p:cNvPr id="26" name="Прямоугольник: скругленные углы 4">
            <a:extLst>
              <a:ext uri="{FF2B5EF4-FFF2-40B4-BE49-F238E27FC236}">
                <a16:creationId xmlns:a16="http://schemas.microsoft.com/office/drawing/2014/main" id="{EBE3433C-E210-47A8-B2A1-188E0110CB26}"/>
              </a:ext>
            </a:extLst>
          </p:cNvPr>
          <p:cNvSpPr txBox="1"/>
          <p:nvPr/>
        </p:nvSpPr>
        <p:spPr>
          <a:xfrm>
            <a:off x="6960248" y="1271406"/>
            <a:ext cx="1709781" cy="3992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До 2040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A2F9095-AA07-4D85-A058-8DB4B7FB769D}"/>
              </a:ext>
            </a:extLst>
          </p:cNvPr>
          <p:cNvSpPr/>
          <p:nvPr/>
        </p:nvSpPr>
        <p:spPr>
          <a:xfrm>
            <a:off x="234554" y="1670640"/>
            <a:ext cx="3113310" cy="31947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Усиление роли работодателя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Сообщество студентов (охват 80)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Преподаватели-практики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Новый адаптивный формат института повышения квалификации (работодатели и преподаватели)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Преподаватели-наставники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Вектор на качество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5B637A2-66A8-4133-9077-D6EE4BF20936}"/>
              </a:ext>
            </a:extLst>
          </p:cNvPr>
          <p:cNvSpPr/>
          <p:nvPr/>
        </p:nvSpPr>
        <p:spPr>
          <a:xfrm>
            <a:off x="3537551" y="1681532"/>
            <a:ext cx="2602452" cy="2086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Гибкое и адаптивное образование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Социальная норма «Я всегда учусь»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Трансфер науки в образование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Ответственность ВУЗа за качество и трудоустройство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41ED809-9058-4D6A-A5E1-19F462F90528}"/>
              </a:ext>
            </a:extLst>
          </p:cNvPr>
          <p:cNvSpPr/>
          <p:nvPr/>
        </p:nvSpPr>
        <p:spPr>
          <a:xfrm>
            <a:off x="6506562" y="1722402"/>
            <a:ext cx="2411928" cy="2529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Суверенный контент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Единое образовательное пространство Высшей школы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Профессионализация как норма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Сообщество студентов (охват 100)</a:t>
            </a:r>
          </a:p>
        </p:txBody>
      </p:sp>
    </p:spTree>
    <p:extLst>
      <p:ext uri="{BB962C8B-B14F-4D97-AF65-F5344CB8AC3E}">
        <p14:creationId xmlns:p14="http://schemas.microsoft.com/office/powerpoint/2010/main" val="16836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8FDCD2-B6CA-4058-938A-7380523C4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97" r="16541"/>
          <a:stretch/>
        </p:blipFill>
        <p:spPr>
          <a:xfrm>
            <a:off x="6948264" y="1666992"/>
            <a:ext cx="1894698" cy="30827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9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4942431"/>
            <a:ext cx="9144000" cy="20653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13420" y="877961"/>
            <a:ext cx="83884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9084" y="307247"/>
            <a:ext cx="4020652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Конечный результат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4102933-B9D6-4B3E-8A86-23B670140134}"/>
              </a:ext>
            </a:extLst>
          </p:cNvPr>
          <p:cNvGrpSpPr/>
          <p:nvPr/>
        </p:nvGrpSpPr>
        <p:grpSpPr>
          <a:xfrm>
            <a:off x="755576" y="1181812"/>
            <a:ext cx="4608512" cy="446411"/>
            <a:chOff x="0" y="0"/>
            <a:chExt cx="6007260" cy="44641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E82B2ADE-84D5-48A4-84FB-6648F38CCFD0}"/>
                </a:ext>
              </a:extLst>
            </p:cNvPr>
            <p:cNvSpPr/>
            <p:nvPr/>
          </p:nvSpPr>
          <p:spPr>
            <a:xfrm>
              <a:off x="0" y="0"/>
              <a:ext cx="6007260" cy="446411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0BBD9F3E-16C3-4A4A-8CE0-6A3F0B9AEF66}"/>
                </a:ext>
              </a:extLst>
            </p:cNvPr>
            <p:cNvSpPr txBox="1"/>
            <p:nvPr/>
          </p:nvSpPr>
          <p:spPr>
            <a:xfrm>
              <a:off x="21792" y="21792"/>
              <a:ext cx="5963676" cy="402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Образ Выпускника-2040</a:t>
              </a:r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DD9DA3A-B305-419C-9376-0B905D39148D}"/>
              </a:ext>
            </a:extLst>
          </p:cNvPr>
          <p:cNvSpPr/>
          <p:nvPr/>
        </p:nvSpPr>
        <p:spPr>
          <a:xfrm>
            <a:off x="195402" y="1932074"/>
            <a:ext cx="6139040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Фундаментальность образования, технологическая осведомлённость, владение цифровыми ресурсами ИИ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Приверженность традиционным духовно-нравственным ценностям, любовь к России и малой Родине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Инновационное мышление, навыки прогнозирования и системного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3541470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344</Words>
  <Application>Microsoft Office PowerPoint</Application>
  <PresentationFormat>Экран (16:9)</PresentationFormat>
  <Paragraphs>73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Габова Мария Владимировна</dc:creator>
  <cp:lastModifiedBy>Пискунова Анна Сергеевна</cp:lastModifiedBy>
  <cp:revision>339</cp:revision>
  <dcterms:created xsi:type="dcterms:W3CDTF">2022-05-13T11:17:36Z</dcterms:created>
  <dcterms:modified xsi:type="dcterms:W3CDTF">2025-02-07T13:03:29Z</dcterms:modified>
</cp:coreProperties>
</file>