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Montserrat SemiBold" pitchFamily="2" charset="-52"/>
      <p:bold r:id="rId12"/>
      <p:boldItalic r:id="rId13"/>
    </p:embeddedFont>
    <p:embeddedFont>
      <p:font typeface="Montserrat" pitchFamily="2" charset="-52"/>
      <p:regular r:id="rId14"/>
      <p:bold r:id="rId15"/>
      <p:italic r:id="rId16"/>
      <p:boldItalic r:id="rId17"/>
    </p:embeddedFont>
    <p:embeddedFont>
      <p:font typeface="Montserrat Medium" pitchFamily="2" charset="-52"/>
      <p:regular r:id="rId18"/>
      <p:italic r:id="rId19"/>
    </p:embeddedFont>
    <p:embeddedFont>
      <p:font typeface="Calibri Light" charset="0"/>
      <p:regular r:id="rId20"/>
      <p: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2850"/>
    <a:srgbClr val="8439BD"/>
    <a:srgbClr val="65A539"/>
    <a:srgbClr val="7CC24E"/>
    <a:srgbClr val="FF7700"/>
    <a:srgbClr val="FEA352"/>
    <a:srgbClr val="2AA8E2"/>
    <a:srgbClr val="DB2C27"/>
    <a:srgbClr val="50B8E7"/>
    <a:srgbClr val="FFF4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3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660" y="-1278"/>
      </p:cViewPr>
      <p:guideLst>
        <p:guide orient="horz" pos="2160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58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2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47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41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3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48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5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91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89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0AE1-3FFE-400D-A183-F10D6FCF5E0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57E2-3D6E-40AB-8323-4020E7D17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9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65549" y="2255873"/>
            <a:ext cx="6629400" cy="2690789"/>
            <a:chOff x="553407" y="2599728"/>
            <a:chExt cx="6629400" cy="3256846"/>
          </a:xfrm>
        </p:grpSpPr>
        <p:sp>
          <p:nvSpPr>
            <p:cNvPr id="24" name="Подзаголовок 2"/>
            <p:cNvSpPr txBox="1">
              <a:spLocks/>
            </p:cNvSpPr>
            <p:nvPr/>
          </p:nvSpPr>
          <p:spPr>
            <a:xfrm>
              <a:off x="553407" y="2811976"/>
              <a:ext cx="6629400" cy="12021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25" name="Подзаголовок 2"/>
            <p:cNvSpPr txBox="1">
              <a:spLocks/>
            </p:cNvSpPr>
            <p:nvPr/>
          </p:nvSpPr>
          <p:spPr>
            <a:xfrm>
              <a:off x="935405" y="3288541"/>
              <a:ext cx="5725825" cy="22408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3200" dirty="0" smtClean="0">
                  <a:latin typeface="Montserrat SemiBold" panose="00000700000000000000" pitchFamily="2" charset="-52"/>
                </a:rPr>
                <a:t>Использование цифровых решений в работе образовательных организаций</a:t>
              </a:r>
              <a:endParaRPr lang="ru-RU" sz="3200" dirty="0">
                <a:latin typeface="Montserrat SemiBold" panose="00000700000000000000" pitchFamily="2" charset="-52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54248" y="2825444"/>
              <a:ext cx="6110182" cy="3031130"/>
            </a:xfrm>
            <a:prstGeom prst="roundRect">
              <a:avLst>
                <a:gd name="adj" fmla="val 6052"/>
              </a:avLst>
            </a:prstGeom>
            <a:noFill/>
            <a:ln w="22225">
              <a:solidFill>
                <a:srgbClr val="FF77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i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88408" y="2599728"/>
              <a:ext cx="3271050" cy="415884"/>
            </a:xfrm>
            <a:prstGeom prst="roundRect">
              <a:avLst>
                <a:gd name="adj" fmla="val 18522"/>
              </a:avLst>
            </a:prstGeom>
            <a:solidFill>
              <a:srgbClr val="FF77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chemeClr val="bg1"/>
                  </a:solidFill>
                  <a:latin typeface="Montserrat" panose="00000500000000000000" pitchFamily="2" charset="-52"/>
                  <a:cs typeface="Arial" panose="020B0604020202020204" pitchFamily="34" charset="0"/>
                </a:rPr>
                <a:t>Тема доклада</a:t>
              </a:r>
              <a:endParaRPr lang="ru-RU" sz="2400" b="1" i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780" y="451554"/>
            <a:ext cx="2477846" cy="107337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-17852"/>
            <a:ext cx="12192000" cy="276249"/>
            <a:chOff x="0" y="-17852"/>
            <a:chExt cx="12192000" cy="27624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2192000" cy="152400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747" y="-17852"/>
              <a:ext cx="7535605" cy="276249"/>
              <a:chOff x="-27249" y="-17852"/>
              <a:chExt cx="7535605" cy="276249"/>
            </a:xfrm>
          </p:grpSpPr>
          <p:sp>
            <p:nvSpPr>
              <p:cNvPr id="17" name="Блок-схема: ручной ввод 16"/>
              <p:cNvSpPr/>
              <p:nvPr/>
            </p:nvSpPr>
            <p:spPr>
              <a:xfrm rot="5400000" flipH="1">
                <a:off x="7021151" y="-228808"/>
                <a:ext cx="276249" cy="698161"/>
              </a:xfrm>
              <a:prstGeom prst="flowChartManualInpu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-27249" y="-17852"/>
                <a:ext cx="6847668" cy="276249"/>
              </a:xfrm>
              <a:prstGeom prst="rec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6" name="Picture 2" descr="R:\Дизайн\Символика логотип кедр герб и др\Логотип ЛОК РК\Лого ЛОК РК (png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36" y="371472"/>
            <a:ext cx="4064000" cy="1215956"/>
          </a:xfrm>
          <a:prstGeom prst="rect">
            <a:avLst/>
          </a:prstGeom>
          <a:noFill/>
        </p:spPr>
      </p:pic>
      <p:pic>
        <p:nvPicPr>
          <p:cNvPr id="1027" name="Picture 3" descr="R:\Презентации выставки конгрессы и видео\Презентации\2024\Прием\Материалы\СЛИ фон.jpg"/>
          <p:cNvPicPr>
            <a:picLocks noChangeAspect="1" noChangeArrowheads="1"/>
          </p:cNvPicPr>
          <p:nvPr/>
        </p:nvPicPr>
        <p:blipFill>
          <a:blip r:embed="rId4" cstate="print"/>
          <a:srcRect l="20427" r="25686"/>
          <a:stretch>
            <a:fillRect/>
          </a:stretch>
        </p:blipFill>
        <p:spPr bwMode="auto">
          <a:xfrm>
            <a:off x="7315200" y="-38101"/>
            <a:ext cx="5848350" cy="7245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75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-1" y="6198546"/>
            <a:ext cx="12412615" cy="654332"/>
          </a:xfrm>
          <a:prstGeom prst="rect">
            <a:avLst/>
          </a:prstGeom>
          <a:solidFill>
            <a:srgbClr val="FFF4D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26424" y="2620703"/>
            <a:ext cx="6928744" cy="2415753"/>
          </a:xfrm>
          <a:prstGeom prst="roundRect">
            <a:avLst>
              <a:gd name="adj" fmla="val 8241"/>
            </a:avLst>
          </a:prstGeom>
          <a:solidFill>
            <a:schemeClr val="bg1"/>
          </a:solidFill>
          <a:ln>
            <a:noFill/>
          </a:ln>
          <a:effectLst>
            <a:outerShdw blurRad="444500" dist="38100" dir="5400000" sx="105000" sy="105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878002" y="1527322"/>
            <a:ext cx="2033936" cy="1781881"/>
          </a:xfrm>
          <a:prstGeom prst="rect">
            <a:avLst/>
          </a:prstGeom>
          <a:solidFill>
            <a:srgbClr val="FE9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44837" y="3314755"/>
            <a:ext cx="2033936" cy="1781881"/>
          </a:xfrm>
          <a:prstGeom prst="rect">
            <a:avLst/>
          </a:prstGeom>
          <a:solidFill>
            <a:srgbClr val="FE9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7" y="440371"/>
            <a:ext cx="6890126" cy="8282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tserrat SemiBold" panose="00000700000000000000" pitchFamily="2" charset="-52"/>
              </a:rPr>
              <a:t>Беспилотные системы</a:t>
            </a:r>
            <a:endParaRPr lang="ru-RU" sz="3600" dirty="0">
              <a:latin typeface="Montserrat SemiBold" panose="000007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87" y="2721695"/>
            <a:ext cx="7288036" cy="495207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Montserrat SemiBold" panose="00000700000000000000" pitchFamily="2" charset="-52"/>
              </a:rPr>
              <a:t>Годовые итоги: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503" y="1399258"/>
            <a:ext cx="6830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tserrat Medium" panose="00000600000000000000" pitchFamily="2" charset="-52"/>
              </a:rPr>
              <a:t>В регионе появилась команда молодых пилотов – в большинстве своем студентов ЛОК, к которым активно присоединяются школьники.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116" y="5313291"/>
            <a:ext cx="10835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tserrat Medium" panose="00000600000000000000" pitchFamily="2" charset="-52"/>
              </a:rPr>
              <a:t>Увеличился региональный запрос на специалистов, имеющих дополнительную компетенцию пилота.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73795" y="3156714"/>
            <a:ext cx="6439805" cy="1754326"/>
            <a:chOff x="916773" y="3565031"/>
            <a:chExt cx="6285317" cy="175432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06090" y="3565031"/>
              <a:ext cx="6096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2200" dirty="0" smtClean="0">
                  <a:latin typeface="Montserrat Medium" panose="00000600000000000000" pitchFamily="2" charset="-52"/>
                </a:rPr>
                <a:t>Проведение республиканских турниров</a:t>
              </a:r>
            </a:p>
            <a:p>
              <a:pPr>
                <a:spcBef>
                  <a:spcPts val="1200"/>
                </a:spcBef>
              </a:pPr>
              <a:r>
                <a:rPr lang="ru-RU" sz="2200" dirty="0" smtClean="0">
                  <a:latin typeface="Montserrat Medium" panose="00000600000000000000" pitchFamily="2" charset="-52"/>
                </a:rPr>
                <a:t>Появление профильных федераций</a:t>
              </a:r>
              <a:endParaRPr lang="ru-RU" sz="2200" dirty="0">
                <a:latin typeface="Montserrat Medium" panose="00000600000000000000" pitchFamily="2" charset="-52"/>
              </a:endParaRPr>
            </a:p>
            <a:p>
              <a:pPr>
                <a:spcBef>
                  <a:spcPts val="1200"/>
                </a:spcBef>
              </a:pPr>
              <a:r>
                <a:rPr lang="ru-RU" sz="2200" dirty="0" smtClean="0">
                  <a:latin typeface="Montserrat Medium" panose="00000600000000000000" pitchFamily="2" charset="-52"/>
                </a:rPr>
                <a:t>Включение дисциплин в образовательные программы</a:t>
              </a:r>
              <a:endParaRPr lang="ru-RU" sz="2200" dirty="0">
                <a:latin typeface="Montserrat Medium" panose="00000600000000000000" pitchFamily="2" charset="-52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916781" y="3656278"/>
              <a:ext cx="71527" cy="267751"/>
              <a:chOff x="2512603" y="3409993"/>
              <a:chExt cx="68285" cy="255615"/>
            </a:xfrm>
            <a:solidFill>
              <a:srgbClr val="C72850"/>
            </a:solidFill>
          </p:grpSpPr>
          <p:sp>
            <p:nvSpPr>
              <p:cNvPr id="13" name="Прямоугольник 12"/>
              <p:cNvSpPr/>
              <p:nvPr/>
            </p:nvSpPr>
            <p:spPr>
              <a:xfrm rot="18871634">
                <a:off x="2457451" y="3542171"/>
                <a:ext cx="178594" cy="68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 rot="2728366" flipV="1">
                <a:off x="2457446" y="3465150"/>
                <a:ext cx="178594" cy="68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916777" y="4133374"/>
              <a:ext cx="71527" cy="267751"/>
              <a:chOff x="2512603" y="3409993"/>
              <a:chExt cx="68285" cy="255615"/>
            </a:xfrm>
            <a:solidFill>
              <a:srgbClr val="C72850"/>
            </a:solidFill>
          </p:grpSpPr>
          <p:sp>
            <p:nvSpPr>
              <p:cNvPr id="23" name="Прямоугольник 22"/>
              <p:cNvSpPr/>
              <p:nvPr/>
            </p:nvSpPr>
            <p:spPr>
              <a:xfrm rot="18871634">
                <a:off x="2457451" y="3542171"/>
                <a:ext cx="178594" cy="68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 rot="2728366" flipV="1">
                <a:off x="2457446" y="3465150"/>
                <a:ext cx="178594" cy="68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916773" y="4610470"/>
              <a:ext cx="71527" cy="267751"/>
              <a:chOff x="2512603" y="3409993"/>
              <a:chExt cx="68285" cy="255615"/>
            </a:xfrm>
            <a:solidFill>
              <a:srgbClr val="C72850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 rot="18871634">
                <a:off x="2457451" y="3542171"/>
                <a:ext cx="178594" cy="68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rot="2728366" flipV="1">
                <a:off x="2457446" y="3465150"/>
                <a:ext cx="178594" cy="68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556945" y="6300033"/>
            <a:ext cx="115264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latin typeface="Montserrat Medium" panose="00000600000000000000" pitchFamily="2" charset="-52"/>
              </a:rPr>
              <a:t>Минэкпром</a:t>
            </a:r>
            <a:r>
              <a:rPr lang="ru-RU" sz="2200" dirty="0" smtClean="0">
                <a:latin typeface="Montserrat Medium" panose="00000600000000000000" pitchFamily="2" charset="-52"/>
              </a:rPr>
              <a:t> обсудил программу развития беспилотной авиации в Коми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17852"/>
            <a:ext cx="12192000" cy="276249"/>
            <a:chOff x="0" y="-17852"/>
            <a:chExt cx="12192000" cy="27624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0"/>
              <a:ext cx="12192000" cy="152400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3747" y="-17852"/>
              <a:ext cx="7535605" cy="276249"/>
              <a:chOff x="-27249" y="-17852"/>
              <a:chExt cx="7535605" cy="276249"/>
            </a:xfrm>
          </p:grpSpPr>
          <p:sp>
            <p:nvSpPr>
              <p:cNvPr id="43" name="Блок-схема: ручной ввод 42"/>
              <p:cNvSpPr/>
              <p:nvPr/>
            </p:nvSpPr>
            <p:spPr>
              <a:xfrm rot="5400000" flipH="1">
                <a:off x="7021151" y="-228808"/>
                <a:ext cx="276249" cy="698161"/>
              </a:xfrm>
              <a:prstGeom prst="flowChartManualInpu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-27249" y="-17852"/>
                <a:ext cx="6847668" cy="276249"/>
              </a:xfrm>
              <a:prstGeom prst="rec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23" t="-352" r="9903" b="2568"/>
          <a:stretch/>
        </p:blipFill>
        <p:spPr>
          <a:xfrm>
            <a:off x="7995138" y="1669703"/>
            <a:ext cx="3781185" cy="3270108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213833" y="6198547"/>
            <a:ext cx="90968" cy="659453"/>
          </a:xfrm>
          <a:prstGeom prst="rect">
            <a:avLst/>
          </a:prstGeom>
          <a:solidFill>
            <a:srgbClr val="7CC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9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1" y="5442781"/>
            <a:ext cx="12412615" cy="1410097"/>
          </a:xfrm>
          <a:prstGeom prst="rect">
            <a:avLst/>
          </a:prstGeom>
          <a:solidFill>
            <a:srgbClr val="FFF4D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537" y="2848426"/>
            <a:ext cx="7154394" cy="75317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Montserrat SemiBold" panose="00000700000000000000" pitchFamily="2" charset="-52"/>
              </a:rPr>
              <a:t>Практическое использование возможностей </a:t>
            </a:r>
            <a:r>
              <a:rPr lang="ru-RU" dirty="0" err="1" smtClean="0">
                <a:latin typeface="Montserrat SemiBold" panose="00000700000000000000" pitchFamily="2" charset="-52"/>
              </a:rPr>
              <a:t>нейросетевых</a:t>
            </a:r>
            <a:r>
              <a:rPr lang="ru-RU" dirty="0" smtClean="0">
                <a:latin typeface="Montserrat SemiBold" panose="00000700000000000000" pitchFamily="2" charset="-52"/>
              </a:rPr>
              <a:t> систем: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36490" y="456832"/>
            <a:ext cx="6890126" cy="828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Montserrat SemiBold" panose="00000700000000000000" pitchFamily="2" charset="-52"/>
              </a:rPr>
              <a:t>Искусственный интеллект</a:t>
            </a:r>
            <a:endParaRPr lang="ru-RU" sz="3600" dirty="0">
              <a:latin typeface="Montserrat SemiBold" panose="000007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587" y="1411467"/>
            <a:ext cx="7029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tserrat Medium" panose="00000600000000000000" pitchFamily="2" charset="-52"/>
              </a:rPr>
              <a:t>Внедрение в образовательные программы вуза дисциплин связанных </a:t>
            </a:r>
          </a:p>
          <a:p>
            <a:pPr>
              <a:tabLst>
                <a:tab pos="6000750" algn="l"/>
              </a:tabLst>
            </a:pPr>
            <a:r>
              <a:rPr lang="ru-RU" sz="2400" dirty="0" smtClean="0">
                <a:latin typeface="Montserrat Medium" panose="00000600000000000000" pitchFamily="2" charset="-52"/>
              </a:rPr>
              <a:t>с искусственным интеллектом</a:t>
            </a:r>
            <a:endParaRPr lang="ru-RU" sz="2400" dirty="0">
              <a:latin typeface="Montserrat Medium" panose="000006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8890" y="5744854"/>
            <a:ext cx="10856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Montserrat Medium" panose="00000600000000000000" pitchFamily="2" charset="-52"/>
              </a:rPr>
              <a:t>Почти все преподаватели СЛИ прошли обучение по практическому использованию </a:t>
            </a:r>
            <a:r>
              <a:rPr lang="ru-RU" sz="2200" dirty="0" err="1" smtClean="0">
                <a:latin typeface="Montserrat Medium" panose="00000600000000000000" pitchFamily="2" charset="-52"/>
              </a:rPr>
              <a:t>нейросетей</a:t>
            </a:r>
            <a:r>
              <a:rPr lang="ru-RU" sz="2200" dirty="0" smtClean="0">
                <a:latin typeface="Montserrat Medium" panose="00000600000000000000" pitchFamily="2" charset="-52"/>
              </a:rPr>
              <a:t> в образовательной деятельности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4481" y="3646068"/>
            <a:ext cx="68584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Составление ФОС, РП и т.д.</a:t>
            </a:r>
            <a:endParaRPr lang="ru-RU" sz="2200" dirty="0">
              <a:latin typeface="Montserrat Medium" panose="00000600000000000000" pitchFamily="2" charset="-52"/>
            </a:endParaRPr>
          </a:p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Подготовка лекций и презентаций.</a:t>
            </a:r>
            <a:endParaRPr lang="ru-RU" sz="2200" dirty="0">
              <a:latin typeface="Montserrat Medium" panose="00000600000000000000" pitchFamily="2" charset="-52"/>
            </a:endParaRPr>
          </a:p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Рецензирование работ студентов.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90518" y="3727488"/>
            <a:ext cx="71528" cy="267751"/>
            <a:chOff x="773803" y="3644862"/>
            <a:chExt cx="71528" cy="267751"/>
          </a:xfrm>
        </p:grpSpPr>
        <p:sp>
          <p:nvSpPr>
            <p:cNvPr id="18" name="Прямоугольник 17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0518" y="4195343"/>
            <a:ext cx="71528" cy="267751"/>
            <a:chOff x="773803" y="3644862"/>
            <a:chExt cx="71528" cy="267751"/>
          </a:xfrm>
        </p:grpSpPr>
        <p:sp>
          <p:nvSpPr>
            <p:cNvPr id="22" name="Прямоугольник 21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90518" y="4640712"/>
            <a:ext cx="71528" cy="267751"/>
            <a:chOff x="773803" y="3644862"/>
            <a:chExt cx="71528" cy="267751"/>
          </a:xfrm>
        </p:grpSpPr>
        <p:sp>
          <p:nvSpPr>
            <p:cNvPr id="25" name="Прямоугольник 24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0" y="-17852"/>
            <a:ext cx="12192000" cy="276249"/>
            <a:chOff x="0" y="-17852"/>
            <a:chExt cx="12192000" cy="27624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0"/>
              <a:ext cx="12192000" cy="152400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3747" y="-17852"/>
              <a:ext cx="7535605" cy="276249"/>
              <a:chOff x="-27249" y="-17852"/>
              <a:chExt cx="7535605" cy="276249"/>
            </a:xfrm>
          </p:grpSpPr>
          <p:sp>
            <p:nvSpPr>
              <p:cNvPr id="42" name="Блок-схема: ручной ввод 41"/>
              <p:cNvSpPr/>
              <p:nvPr/>
            </p:nvSpPr>
            <p:spPr>
              <a:xfrm rot="5400000" flipH="1">
                <a:off x="7021151" y="-228808"/>
                <a:ext cx="276249" cy="698161"/>
              </a:xfrm>
              <a:prstGeom prst="flowChartManualInpu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-27249" y="-17852"/>
                <a:ext cx="6847668" cy="276249"/>
              </a:xfrm>
              <a:prstGeom prst="rec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399813" y="5439129"/>
            <a:ext cx="90968" cy="1440000"/>
          </a:xfrm>
          <a:prstGeom prst="rect">
            <a:avLst/>
          </a:prstGeom>
          <a:solidFill>
            <a:srgbClr val="7CC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858952" y="1622572"/>
            <a:ext cx="2033936" cy="1781881"/>
          </a:xfrm>
          <a:prstGeom prst="rect">
            <a:avLst/>
          </a:prstGeom>
          <a:solidFill>
            <a:srgbClr val="FE9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87687" y="3371905"/>
            <a:ext cx="2033936" cy="1781881"/>
          </a:xfrm>
          <a:prstGeom prst="rect">
            <a:avLst/>
          </a:prstGeom>
          <a:solidFill>
            <a:srgbClr val="FE9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https://sli.komi.com/images/news/2025_01_15/Isksstinprepod_03.jpg"/>
          <p:cNvPicPr>
            <a:picLocks noChangeAspect="1" noChangeArrowheads="1"/>
          </p:cNvPicPr>
          <p:nvPr/>
        </p:nvPicPr>
        <p:blipFill>
          <a:blip r:embed="rId2" cstate="print"/>
          <a:srcRect l="12341" r="7744"/>
          <a:stretch>
            <a:fillRect/>
          </a:stretch>
        </p:blipFill>
        <p:spPr bwMode="auto">
          <a:xfrm>
            <a:off x="7943850" y="1809750"/>
            <a:ext cx="3790950" cy="316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1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1" y="6134100"/>
            <a:ext cx="12412615" cy="718778"/>
          </a:xfrm>
          <a:prstGeom prst="rect">
            <a:avLst/>
          </a:prstGeom>
          <a:solidFill>
            <a:srgbClr val="FFF4D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0790" y="456832"/>
            <a:ext cx="6890126" cy="828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 smtClean="0">
                <a:latin typeface="Montserrat SemiBold" panose="00000700000000000000" pitchFamily="2" charset="-52"/>
              </a:rPr>
              <a:t>Симуляторные</a:t>
            </a:r>
            <a:r>
              <a:rPr lang="ru-RU" sz="3600" dirty="0" smtClean="0">
                <a:latin typeface="Montserrat SemiBold" panose="00000700000000000000" pitchFamily="2" charset="-52"/>
              </a:rPr>
              <a:t> технологии</a:t>
            </a:r>
            <a:endParaRPr lang="ru-RU" sz="3600" dirty="0">
              <a:latin typeface="Montserrat SemiBold" panose="000007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587" y="1563867"/>
            <a:ext cx="7029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tserrat Medium" panose="00000600000000000000" pitchFamily="2" charset="-52"/>
              </a:rPr>
              <a:t>Применение </a:t>
            </a:r>
            <a:r>
              <a:rPr lang="ru-RU" sz="2400" dirty="0" err="1" smtClean="0">
                <a:latin typeface="Montserrat Medium" panose="00000600000000000000" pitchFamily="2" charset="-52"/>
              </a:rPr>
              <a:t>симуляторных</a:t>
            </a:r>
            <a:r>
              <a:rPr lang="ru-RU" sz="2400" dirty="0" smtClean="0">
                <a:latin typeface="Montserrat Medium" panose="00000600000000000000" pitchFamily="2" charset="-52"/>
              </a:rPr>
              <a:t> технологий  в образовательном процессе имеет много преимуществ: </a:t>
            </a:r>
            <a:endParaRPr lang="ru-RU" sz="2400" dirty="0">
              <a:latin typeface="Montserrat Medium" panose="000006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520" y="6262888"/>
            <a:ext cx="10856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Montserrat Medium" panose="00000600000000000000" pitchFamily="2" charset="-52"/>
              </a:rPr>
              <a:t>За 2024 год в СЛИ появилось </a:t>
            </a:r>
            <a:r>
              <a:rPr lang="en-US" sz="2200" dirty="0" smtClean="0">
                <a:latin typeface="Montserrat Medium" panose="00000600000000000000" pitchFamily="2" charset="-52"/>
              </a:rPr>
              <a:t>8</a:t>
            </a:r>
            <a:r>
              <a:rPr lang="ru-RU" sz="2200" dirty="0" smtClean="0">
                <a:latin typeface="Montserrat Medium" panose="00000600000000000000" pitchFamily="2" charset="-52"/>
              </a:rPr>
              <a:t> </a:t>
            </a:r>
            <a:r>
              <a:rPr lang="ru-RU" sz="2200" dirty="0" smtClean="0">
                <a:latin typeface="Montserrat Medium" panose="00000600000000000000" pitchFamily="2" charset="-52"/>
              </a:rPr>
              <a:t>новых симуляторов.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4481" y="2876550"/>
            <a:ext cx="666194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Облегчение подачи материала. (интерактивность, ориентированность на практику, актуальность)</a:t>
            </a:r>
            <a:endParaRPr lang="ru-RU" sz="2200" dirty="0">
              <a:latin typeface="Montserrat Medium" panose="00000600000000000000" pitchFamily="2" charset="-52"/>
            </a:endParaRPr>
          </a:p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Нет затрат на расходные материалы. Износ оборудования минимален.</a:t>
            </a:r>
            <a:endParaRPr lang="ru-RU" sz="2200" dirty="0">
              <a:latin typeface="Montserrat Medium" panose="00000600000000000000" pitchFamily="2" charset="-52"/>
            </a:endParaRPr>
          </a:p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Практически отсутствуют риски использования. </a:t>
            </a:r>
            <a:r>
              <a:rPr lang="ru-RU" sz="2200" dirty="0" err="1" smtClean="0">
                <a:latin typeface="Montserrat Medium" panose="00000600000000000000" pitchFamily="2" charset="-52"/>
              </a:rPr>
              <a:t>Профориентационнные</a:t>
            </a:r>
            <a:r>
              <a:rPr lang="ru-RU" sz="2200" dirty="0" smtClean="0">
                <a:latin typeface="Montserrat Medium" panose="00000600000000000000" pitchFamily="2" charset="-52"/>
              </a:rPr>
              <a:t> возможности.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690518" y="2965488"/>
            <a:ext cx="71528" cy="267751"/>
            <a:chOff x="773803" y="3644862"/>
            <a:chExt cx="71528" cy="267751"/>
          </a:xfrm>
        </p:grpSpPr>
        <p:sp>
          <p:nvSpPr>
            <p:cNvPr id="18" name="Прямоугольник 17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690518" y="4070597"/>
            <a:ext cx="71528" cy="267751"/>
            <a:chOff x="773803" y="3644862"/>
            <a:chExt cx="71528" cy="267751"/>
          </a:xfrm>
        </p:grpSpPr>
        <p:sp>
          <p:nvSpPr>
            <p:cNvPr id="22" name="Прямоугольник 21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3"/>
          <p:cNvGrpSpPr/>
          <p:nvPr/>
        </p:nvGrpSpPr>
        <p:grpSpPr>
          <a:xfrm>
            <a:off x="690518" y="4858866"/>
            <a:ext cx="71528" cy="267751"/>
            <a:chOff x="773803" y="3644862"/>
            <a:chExt cx="71528" cy="267751"/>
          </a:xfrm>
        </p:grpSpPr>
        <p:sp>
          <p:nvSpPr>
            <p:cNvPr id="25" name="Прямоугольник 24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1"/>
          <p:cNvGrpSpPr/>
          <p:nvPr/>
        </p:nvGrpSpPr>
        <p:grpSpPr>
          <a:xfrm>
            <a:off x="0" y="-17852"/>
            <a:ext cx="12192000" cy="276249"/>
            <a:chOff x="0" y="-17852"/>
            <a:chExt cx="12192000" cy="27624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0"/>
              <a:ext cx="12192000" cy="152400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0"/>
            <p:cNvGrpSpPr/>
            <p:nvPr/>
          </p:nvGrpSpPr>
          <p:grpSpPr>
            <a:xfrm>
              <a:off x="3747" y="-17852"/>
              <a:ext cx="7535605" cy="276249"/>
              <a:chOff x="-27249" y="-17852"/>
              <a:chExt cx="7535605" cy="276249"/>
            </a:xfrm>
          </p:grpSpPr>
          <p:sp>
            <p:nvSpPr>
              <p:cNvPr id="42" name="Блок-схема: ручной ввод 41"/>
              <p:cNvSpPr/>
              <p:nvPr/>
            </p:nvSpPr>
            <p:spPr>
              <a:xfrm rot="5400000" flipH="1">
                <a:off x="7021151" y="-228808"/>
                <a:ext cx="276249" cy="698161"/>
              </a:xfrm>
              <a:prstGeom prst="flowChartManualInpu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-27249" y="-17852"/>
                <a:ext cx="6847668" cy="276249"/>
              </a:xfrm>
              <a:prstGeom prst="rec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399813" y="6124929"/>
            <a:ext cx="90968" cy="1440000"/>
          </a:xfrm>
          <a:prstGeom prst="rect">
            <a:avLst/>
          </a:prstGeom>
          <a:solidFill>
            <a:srgbClr val="7CC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858952" y="1578328"/>
            <a:ext cx="2033936" cy="1781881"/>
          </a:xfrm>
          <a:prstGeom prst="rect">
            <a:avLst/>
          </a:prstGeom>
          <a:solidFill>
            <a:srgbClr val="FE9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87687" y="3371905"/>
            <a:ext cx="2033936" cy="1781881"/>
          </a:xfrm>
          <a:prstGeom prst="rect">
            <a:avLst/>
          </a:prstGeom>
          <a:solidFill>
            <a:srgbClr val="FE9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sli.komi.com/images/news/2024_12_06/OtkrLabbstkatt_19.JPG"/>
          <p:cNvPicPr>
            <a:picLocks noChangeAspect="1" noChangeArrowheads="1"/>
          </p:cNvPicPr>
          <p:nvPr/>
        </p:nvPicPr>
        <p:blipFill>
          <a:blip r:embed="rId2" cstate="print"/>
          <a:srcRect l="5423" r="16882"/>
          <a:stretch>
            <a:fillRect/>
          </a:stretch>
        </p:blipFill>
        <p:spPr bwMode="auto">
          <a:xfrm>
            <a:off x="7964131" y="1742349"/>
            <a:ext cx="3746088" cy="3213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1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1" y="6134100"/>
            <a:ext cx="12412615" cy="718778"/>
          </a:xfrm>
          <a:prstGeom prst="rect">
            <a:avLst/>
          </a:prstGeom>
          <a:solidFill>
            <a:srgbClr val="FFF4D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3309" y="456832"/>
            <a:ext cx="10975972" cy="828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Montserrat SemiBold" panose="00000700000000000000" pitchFamily="2" charset="-52"/>
              </a:rPr>
              <a:t>Федеральные информационные системы</a:t>
            </a:r>
            <a:endParaRPr lang="ru-RU" sz="3600" dirty="0">
              <a:latin typeface="Montserrat SemiBold" panose="000007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520" y="6262888"/>
            <a:ext cx="10856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Montserrat Medium" panose="00000600000000000000" pitchFamily="2" charset="-52"/>
              </a:rPr>
              <a:t>Необходимо обсуждение порядка работы в данных системах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0555" y="2095500"/>
            <a:ext cx="3042445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Целевой прием</a:t>
            </a:r>
            <a:endParaRPr lang="ru-RU" sz="2200" dirty="0">
              <a:latin typeface="Montserrat Medium" panose="00000600000000000000" pitchFamily="2" charset="-52"/>
            </a:endParaRPr>
          </a:p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Практики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5479442" y="2165388"/>
            <a:ext cx="71528" cy="267751"/>
            <a:chOff x="773803" y="3644862"/>
            <a:chExt cx="71528" cy="267751"/>
          </a:xfrm>
        </p:grpSpPr>
        <p:sp>
          <p:nvSpPr>
            <p:cNvPr id="18" name="Прямоугольник 17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5479442" y="2660897"/>
            <a:ext cx="71528" cy="267751"/>
            <a:chOff x="773803" y="3644862"/>
            <a:chExt cx="71528" cy="267751"/>
          </a:xfrm>
        </p:grpSpPr>
        <p:sp>
          <p:nvSpPr>
            <p:cNvPr id="22" name="Прямоугольник 21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"/>
          <p:cNvGrpSpPr/>
          <p:nvPr/>
        </p:nvGrpSpPr>
        <p:grpSpPr>
          <a:xfrm>
            <a:off x="0" y="-17852"/>
            <a:ext cx="12192000" cy="276249"/>
            <a:chOff x="0" y="-17852"/>
            <a:chExt cx="12192000" cy="27624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0"/>
              <a:ext cx="12192000" cy="152400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40"/>
            <p:cNvGrpSpPr/>
            <p:nvPr/>
          </p:nvGrpSpPr>
          <p:grpSpPr>
            <a:xfrm>
              <a:off x="3747" y="-17852"/>
              <a:ext cx="7535605" cy="276249"/>
              <a:chOff x="-27249" y="-17852"/>
              <a:chExt cx="7535605" cy="276249"/>
            </a:xfrm>
          </p:grpSpPr>
          <p:sp>
            <p:nvSpPr>
              <p:cNvPr id="42" name="Блок-схема: ручной ввод 41"/>
              <p:cNvSpPr/>
              <p:nvPr/>
            </p:nvSpPr>
            <p:spPr>
              <a:xfrm rot="5400000" flipH="1">
                <a:off x="7021151" y="-228808"/>
                <a:ext cx="276249" cy="698161"/>
              </a:xfrm>
              <a:prstGeom prst="flowChartManualInpu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-27249" y="-17852"/>
                <a:ext cx="6847668" cy="276249"/>
              </a:xfrm>
              <a:prstGeom prst="rec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399813" y="6124929"/>
            <a:ext cx="90968" cy="1440000"/>
          </a:xfrm>
          <a:prstGeom prst="rect">
            <a:avLst/>
          </a:prstGeom>
          <a:solidFill>
            <a:srgbClr val="7CC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avatars.mds.yandex.net/i?id=98d7aa47b2aa23e47c2c4a1c4840ed06ab1a1347-4428735-images-thumbs&amp;n=13"/>
          <p:cNvPicPr>
            <a:picLocks noChangeAspect="1" noChangeArrowheads="1"/>
          </p:cNvPicPr>
          <p:nvPr/>
        </p:nvPicPr>
        <p:blipFill>
          <a:blip r:embed="rId2" cstate="print"/>
          <a:srcRect t="9444" b="14259"/>
          <a:stretch>
            <a:fillRect/>
          </a:stretch>
        </p:blipFill>
        <p:spPr bwMode="auto">
          <a:xfrm>
            <a:off x="479424" y="1495279"/>
            <a:ext cx="4816475" cy="2067071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17667" b="16667"/>
          <a:stretch>
            <a:fillRect/>
          </a:stretch>
        </p:blipFill>
        <p:spPr bwMode="auto">
          <a:xfrm>
            <a:off x="495301" y="3790950"/>
            <a:ext cx="4308008" cy="188595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5701505" y="4095750"/>
            <a:ext cx="5785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В 2025 году внесены изменений в Положение о функционировании </a:t>
            </a:r>
            <a:r>
              <a:rPr lang="ru-RU" sz="2200" dirty="0" err="1" smtClean="0">
                <a:latin typeface="Montserrat Medium" panose="00000600000000000000" pitchFamily="2" charset="-52"/>
              </a:rPr>
              <a:t>Суперсервиса</a:t>
            </a:r>
            <a:r>
              <a:rPr lang="ru-RU" sz="2200" dirty="0" smtClean="0">
                <a:latin typeface="Montserrat Medium" panose="00000600000000000000" pitchFamily="2" charset="-52"/>
              </a:rPr>
              <a:t>. Разработчик правок </a:t>
            </a:r>
            <a:r>
              <a:rPr lang="ru-RU" sz="2200" dirty="0" err="1" smtClean="0">
                <a:latin typeface="Montserrat Medium" panose="00000600000000000000" pitchFamily="2" charset="-52"/>
              </a:rPr>
              <a:t>Минпросвещения</a:t>
            </a:r>
            <a:r>
              <a:rPr lang="ru-RU" sz="2200" dirty="0" smtClean="0">
                <a:latin typeface="Montserrat Medium" panose="00000600000000000000" pitchFamily="2" charset="-52"/>
              </a:rPr>
              <a:t> России.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grpSp>
        <p:nvGrpSpPr>
          <p:cNvPr id="29" name="Группа 19"/>
          <p:cNvGrpSpPr/>
          <p:nvPr/>
        </p:nvGrpSpPr>
        <p:grpSpPr>
          <a:xfrm>
            <a:off x="5460392" y="4165638"/>
            <a:ext cx="71528" cy="267751"/>
            <a:chOff x="773803" y="3644862"/>
            <a:chExt cx="71528" cy="267751"/>
          </a:xfrm>
        </p:grpSpPr>
        <p:sp>
          <p:nvSpPr>
            <p:cNvPr id="34" name="Прямоугольник 33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617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-1" y="6134100"/>
            <a:ext cx="12412615" cy="718778"/>
          </a:xfrm>
          <a:prstGeom prst="rect">
            <a:avLst/>
          </a:prstGeom>
          <a:solidFill>
            <a:srgbClr val="FFF4D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3394" y="534308"/>
            <a:ext cx="7747495" cy="8282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Montserrat SemiBold" panose="00000700000000000000" pitchFamily="2" charset="-52"/>
              </a:rPr>
              <a:t>ФГИС «Лесной комплекс»</a:t>
            </a:r>
            <a:endParaRPr lang="ru-RU" sz="4000" dirty="0">
              <a:latin typeface="Montserrat SemiBold" panose="00000700000000000000" pitchFamily="2" charset="-52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-17852"/>
            <a:ext cx="12192000" cy="276249"/>
            <a:chOff x="0" y="-17852"/>
            <a:chExt cx="12192000" cy="27624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12192000" cy="152400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3747" y="-17852"/>
              <a:ext cx="7535605" cy="276249"/>
              <a:chOff x="-27249" y="-17852"/>
              <a:chExt cx="7535605" cy="276249"/>
            </a:xfrm>
          </p:grpSpPr>
          <p:sp>
            <p:nvSpPr>
              <p:cNvPr id="16" name="Блок-схема: ручной ввод 15"/>
              <p:cNvSpPr/>
              <p:nvPr/>
            </p:nvSpPr>
            <p:spPr>
              <a:xfrm rot="5400000" flipH="1">
                <a:off x="7021151" y="-228808"/>
                <a:ext cx="276249" cy="698161"/>
              </a:xfrm>
              <a:prstGeom prst="flowChartManualInpu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-27249" y="-17852"/>
                <a:ext cx="6847668" cy="276249"/>
              </a:xfrm>
              <a:prstGeom prst="rect">
                <a:avLst/>
              </a:prstGeom>
              <a:solidFill>
                <a:srgbClr val="C72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4" name="Подзаголовок 2"/>
          <p:cNvSpPr txBox="1">
            <a:spLocks/>
          </p:cNvSpPr>
          <p:nvPr/>
        </p:nvSpPr>
        <p:spPr>
          <a:xfrm>
            <a:off x="626535" y="2028561"/>
            <a:ext cx="1033065" cy="122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500" dirty="0">
              <a:solidFill>
                <a:srgbClr val="65A539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951447" y="2060722"/>
            <a:ext cx="1960491" cy="1717537"/>
          </a:xfrm>
          <a:prstGeom prst="rect">
            <a:avLst/>
          </a:prstGeom>
          <a:solidFill>
            <a:srgbClr val="7CC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962204" y="3665627"/>
            <a:ext cx="1960491" cy="1717537"/>
          </a:xfrm>
          <a:prstGeom prst="rect">
            <a:avLst/>
          </a:prstGeom>
          <a:solidFill>
            <a:srgbClr val="7CC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807" y="1549119"/>
            <a:ext cx="7968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tserrat Medium" panose="00000600000000000000" pitchFamily="2" charset="-52"/>
              </a:rPr>
              <a:t>Федеральная информационная система</a:t>
            </a:r>
          </a:p>
          <a:p>
            <a:r>
              <a:rPr lang="ru-RU" sz="2400" dirty="0" smtClean="0">
                <a:latin typeface="Montserrat Medium" panose="00000600000000000000" pitchFamily="2" charset="-52"/>
              </a:rPr>
              <a:t>для всех участников лесных отношений </a:t>
            </a:r>
            <a:endParaRPr lang="ru-RU" sz="2400" dirty="0">
              <a:latin typeface="Montserrat Medium" panose="00000600000000000000" pitchFamily="2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3520" y="6262888"/>
            <a:ext cx="10856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Montserrat Medium" panose="00000600000000000000" pitchFamily="2" charset="-52"/>
              </a:rPr>
              <a:t>ФГИС ЛК введена в эксплуатацию 1 января 2025 год.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4481" y="3083022"/>
            <a:ext cx="682417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Обучение пользователей работе с системой</a:t>
            </a:r>
            <a:endParaRPr lang="ru-RU" sz="2200" dirty="0">
              <a:latin typeface="Montserrat Medium" panose="00000600000000000000" pitchFamily="2" charset="-52"/>
            </a:endParaRPr>
          </a:p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Разработка программных продуктов облегчающих работу с системой или использующих ее возможности</a:t>
            </a:r>
            <a:endParaRPr lang="ru-RU" sz="2200" dirty="0">
              <a:latin typeface="Montserrat Medium" panose="00000600000000000000" pitchFamily="2" charset="-52"/>
            </a:endParaRPr>
          </a:p>
          <a:p>
            <a:pPr>
              <a:spcBef>
                <a:spcPts val="900"/>
              </a:spcBef>
            </a:pPr>
            <a:r>
              <a:rPr lang="ru-RU" sz="2200" dirty="0" smtClean="0">
                <a:latin typeface="Montserrat Medium" panose="00000600000000000000" pitchFamily="2" charset="-52"/>
              </a:rPr>
              <a:t>Работы в части отдельных технических аспектов (например, установка ГЛОНАСС)</a:t>
            </a:r>
            <a:endParaRPr lang="ru-RU" sz="2200" dirty="0">
              <a:latin typeface="Montserrat Medium" panose="00000600000000000000" pitchFamily="2" charset="-52"/>
            </a:endParaRPr>
          </a:p>
        </p:txBody>
      </p:sp>
      <p:grpSp>
        <p:nvGrpSpPr>
          <p:cNvPr id="29" name="Группа 19"/>
          <p:cNvGrpSpPr/>
          <p:nvPr/>
        </p:nvGrpSpPr>
        <p:grpSpPr>
          <a:xfrm>
            <a:off x="690518" y="3171960"/>
            <a:ext cx="71528" cy="267751"/>
            <a:chOff x="773803" y="3644862"/>
            <a:chExt cx="71528" cy="267751"/>
          </a:xfrm>
        </p:grpSpPr>
        <p:sp>
          <p:nvSpPr>
            <p:cNvPr id="30" name="Прямоугольник 29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20"/>
          <p:cNvGrpSpPr/>
          <p:nvPr/>
        </p:nvGrpSpPr>
        <p:grpSpPr>
          <a:xfrm>
            <a:off x="690518" y="3952613"/>
            <a:ext cx="71528" cy="267751"/>
            <a:chOff x="773803" y="3644862"/>
            <a:chExt cx="71528" cy="267751"/>
          </a:xfrm>
        </p:grpSpPr>
        <p:sp>
          <p:nvSpPr>
            <p:cNvPr id="33" name="Прямоугольник 32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23"/>
          <p:cNvGrpSpPr/>
          <p:nvPr/>
        </p:nvGrpSpPr>
        <p:grpSpPr>
          <a:xfrm>
            <a:off x="690518" y="5065338"/>
            <a:ext cx="71528" cy="267751"/>
            <a:chOff x="773803" y="3644862"/>
            <a:chExt cx="71528" cy="267751"/>
          </a:xfrm>
        </p:grpSpPr>
        <p:sp>
          <p:nvSpPr>
            <p:cNvPr id="36" name="Прямоугольник 35"/>
            <p:cNvSpPr/>
            <p:nvPr/>
          </p:nvSpPr>
          <p:spPr>
            <a:xfrm rot="18871634">
              <a:off x="716033" y="3783316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 rot="2728366" flipV="1">
              <a:off x="716027" y="3702638"/>
              <a:ext cx="187073" cy="71522"/>
            </a:xfrm>
            <a:prstGeom prst="rect">
              <a:avLst/>
            </a:prstGeom>
            <a:solidFill>
              <a:srgbClr val="C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399813" y="6124929"/>
            <a:ext cx="90968" cy="1440000"/>
          </a:xfrm>
          <a:prstGeom prst="rect">
            <a:avLst/>
          </a:prstGeom>
          <a:solidFill>
            <a:srgbClr val="7CC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261" y="2568214"/>
            <a:ext cx="7154394" cy="514201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Montserrat SemiBold" panose="00000700000000000000" pitchFamily="2" charset="-52"/>
              </a:rPr>
              <a:t>Задачи для образования:</a:t>
            </a:r>
          </a:p>
        </p:txBody>
      </p:sp>
      <p:pic>
        <p:nvPicPr>
          <p:cNvPr id="41" name="Рисунок 40"/>
          <p:cNvPicPr/>
          <p:nvPr/>
        </p:nvPicPr>
        <p:blipFill>
          <a:blip r:embed="rId2" cstate="print"/>
          <a:srcRect l="34897"/>
          <a:stretch/>
        </p:blipFill>
        <p:spPr>
          <a:xfrm>
            <a:off x="8093578" y="2202313"/>
            <a:ext cx="3696259" cy="304811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2028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247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Montserrat SemiBold</vt:lpstr>
      <vt:lpstr>Montserrat</vt:lpstr>
      <vt:lpstr>Montserrat Medium</vt:lpstr>
      <vt:lpstr>Calibri Light</vt:lpstr>
      <vt:lpstr>Тема Office</vt:lpstr>
      <vt:lpstr>Слайд 1</vt:lpstr>
      <vt:lpstr>Беспилотные системы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«Время летать»</dc:title>
  <dc:creator>k1_102_03</dc:creator>
  <cp:lastModifiedBy>k1_102_06</cp:lastModifiedBy>
  <cp:revision>67</cp:revision>
  <dcterms:created xsi:type="dcterms:W3CDTF">2024-01-31T12:59:27Z</dcterms:created>
  <dcterms:modified xsi:type="dcterms:W3CDTF">2025-02-13T14:03:57Z</dcterms:modified>
</cp:coreProperties>
</file>